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IBM Plex Sans"/>
      <p:regular r:id="rId26"/>
      <p:bold r:id="rId27"/>
      <p:italic r:id="rId28"/>
      <p:boldItalic r:id="rId29"/>
    </p:embeddedFont>
    <p:embeddedFont>
      <p:font typeface="IBM Plex Sans Light"/>
      <p:regular r:id="rId30"/>
      <p:bold r:id="rId31"/>
      <p:italic r:id="rId32"/>
      <p:boldItalic r:id="rId33"/>
    </p:embeddedFont>
    <p:embeddedFont>
      <p:font typeface="Roboto"/>
      <p:regular r:id="rId34"/>
      <p:bold r:id="rId35"/>
      <p:italic r:id="rId36"/>
      <p:boldItalic r:id="rId37"/>
    </p:embeddedFont>
    <p:embeddedFont>
      <p:font typeface="Saira Condensed SemiBold"/>
      <p:regular r:id="rId38"/>
      <p:bold r:id="rId39"/>
    </p:embeddedFont>
    <p:embeddedFont>
      <p:font typeface="Saira Condensed Light"/>
      <p:regular r:id="rId40"/>
      <p:bold r:id="rId41"/>
    </p:embeddedFont>
    <p:embeddedFont>
      <p:font typeface="Saira Condensed"/>
      <p:regular r:id="rId42"/>
      <p:bold r:id="rId43"/>
    </p:embeddedFont>
    <p:embeddedFont>
      <p:font typeface="IBM Plex Sans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133C3C-6D04-4971-86F3-64AFCEABDE59}">
  <a:tblStyle styleId="{A6133C3C-6D04-4971-86F3-64AFCEABDE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CondensedLight-regular.fntdata"/><Relationship Id="rId20" Type="http://schemas.openxmlformats.org/officeDocument/2006/relationships/slide" Target="slides/slide13.xml"/><Relationship Id="rId42" Type="http://schemas.openxmlformats.org/officeDocument/2006/relationships/font" Target="fonts/SairaCondensed-regular.fntdata"/><Relationship Id="rId41" Type="http://schemas.openxmlformats.org/officeDocument/2006/relationships/font" Target="fonts/SairaCondensedLight-bold.fntdata"/><Relationship Id="rId22" Type="http://schemas.openxmlformats.org/officeDocument/2006/relationships/slide" Target="slides/slide15.xml"/><Relationship Id="rId44" Type="http://schemas.openxmlformats.org/officeDocument/2006/relationships/font" Target="fonts/IBMPlexSansSemiBold-regular.fntdata"/><Relationship Id="rId21" Type="http://schemas.openxmlformats.org/officeDocument/2006/relationships/slide" Target="slides/slide14.xml"/><Relationship Id="rId43" Type="http://schemas.openxmlformats.org/officeDocument/2006/relationships/font" Target="fonts/SairaCondensed-bold.fntdata"/><Relationship Id="rId24" Type="http://schemas.openxmlformats.org/officeDocument/2006/relationships/slide" Target="slides/slide17.xml"/><Relationship Id="rId46" Type="http://schemas.openxmlformats.org/officeDocument/2006/relationships/font" Target="fonts/IBMPlexSansSemiBold-italic.fntdata"/><Relationship Id="rId23" Type="http://schemas.openxmlformats.org/officeDocument/2006/relationships/slide" Target="slides/slide16.xml"/><Relationship Id="rId45" Type="http://schemas.openxmlformats.org/officeDocument/2006/relationships/font" Target="fonts/IBMPlexSa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IBMPlexSans-regular.fntdata"/><Relationship Id="rId25" Type="http://schemas.openxmlformats.org/officeDocument/2006/relationships/slide" Target="slides/slide18.xml"/><Relationship Id="rId47" Type="http://schemas.openxmlformats.org/officeDocument/2006/relationships/font" Target="fonts/IBMPlexSansSemiBold-boldItalic.fntdata"/><Relationship Id="rId28" Type="http://schemas.openxmlformats.org/officeDocument/2006/relationships/font" Target="fonts/IBMPlexSans-italic.fntdata"/><Relationship Id="rId27" Type="http://schemas.openxmlformats.org/officeDocument/2006/relationships/font" Target="fonts/IBMPlex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IBMPlexSans-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BMPlexSansLight-bold.fntdata"/><Relationship Id="rId30" Type="http://schemas.openxmlformats.org/officeDocument/2006/relationships/font" Target="fonts/IBMPlexSansLight-regular.fntdata"/><Relationship Id="rId11" Type="http://schemas.openxmlformats.org/officeDocument/2006/relationships/slide" Target="slides/slide4.xml"/><Relationship Id="rId33" Type="http://schemas.openxmlformats.org/officeDocument/2006/relationships/font" Target="fonts/IBMPlexSansLight-boldItalic.fntdata"/><Relationship Id="rId10" Type="http://schemas.openxmlformats.org/officeDocument/2006/relationships/slide" Target="slides/slide3.xml"/><Relationship Id="rId32" Type="http://schemas.openxmlformats.org/officeDocument/2006/relationships/font" Target="fonts/IBMPlexSansLight-italic.fntdata"/><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SairaCondensedSemiBold-bold.fntdata"/><Relationship Id="rId16" Type="http://schemas.openxmlformats.org/officeDocument/2006/relationships/slide" Target="slides/slide9.xml"/><Relationship Id="rId38" Type="http://schemas.openxmlformats.org/officeDocument/2006/relationships/font" Target="fonts/SairaCondensedSemiBol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1e34400e3_2_1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61e34400e3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8c7505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8c7505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8c7505d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8c7505d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1e34400e3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61e34400e3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8ea32800f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38ea32800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61e34400e3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61e34400e3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39cc47777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639cc4777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645573e9a9_0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1645573e9a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64013a3288_0_2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164013a3288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61e34400e3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61e34400e3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b28020a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b28020a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1e34400e3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61e34400e3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6422a62acd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6422a62acd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8b8f617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8b8f617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1e34400e3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61e34400e3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1e34400e3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61e34400e3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1e34400e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61e34400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1e34400e3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61e34400e3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pic>
        <p:nvPicPr>
          <p:cNvPr descr="Background pattern&#10;&#10;Description automatically generated" id="56" name="Google Shape;56;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4"/>
          <p:cNvSpPr txBox="1"/>
          <p:nvPr>
            <p:ph type="ctrTitle"/>
          </p:nvPr>
        </p:nvSpPr>
        <p:spPr>
          <a:xfrm>
            <a:off x="3187411" y="1878691"/>
            <a:ext cx="5460550"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3366655" y="3443527"/>
            <a:ext cx="528130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2" type="body"/>
          </p:nvPr>
        </p:nvSpPr>
        <p:spPr>
          <a:xfrm>
            <a:off x="3506932" y="4267564"/>
            <a:ext cx="5141031"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idx="10" type="dt"/>
          </p:nvPr>
        </p:nvSpPr>
        <p:spPr>
          <a:xfrm>
            <a:off x="7812157" y="4756525"/>
            <a:ext cx="835804"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1" name="Shape 61"/>
        <p:cNvGrpSpPr/>
        <p:nvPr/>
      </p:nvGrpSpPr>
      <p:grpSpPr>
        <a:xfrm>
          <a:off x="0" y="0"/>
          <a:ext cx="0" cy="0"/>
          <a:chOff x="0" y="0"/>
          <a:chExt cx="0" cy="0"/>
        </a:xfrm>
      </p:grpSpPr>
      <p:pic>
        <p:nvPicPr>
          <p:cNvPr descr="A statue of a person riding a horse&#10;&#10;Description automatically generated with medium confidence" id="62" name="Google Shape;62;p15"/>
          <p:cNvPicPr preferRelativeResize="0"/>
          <p:nvPr/>
        </p:nvPicPr>
        <p:blipFill rotWithShape="1">
          <a:blip r:embed="rId2">
            <a:alphaModFix/>
          </a:blip>
          <a:srcRect b="0" l="16253" r="0" t="0"/>
          <a:stretch/>
        </p:blipFill>
        <p:spPr>
          <a:xfrm>
            <a:off x="1" y="0"/>
            <a:ext cx="6477255" cy="5143500"/>
          </a:xfrm>
          <a:prstGeom prst="rect">
            <a:avLst/>
          </a:prstGeom>
          <a:noFill/>
          <a:ln>
            <a:noFill/>
          </a:ln>
        </p:spPr>
      </p:pic>
      <p:pic>
        <p:nvPicPr>
          <p:cNvPr descr="A picture containing shape&#10;&#10;Description automatically generated" id="63" name="Google Shape;63;p15"/>
          <p:cNvPicPr preferRelativeResize="0"/>
          <p:nvPr/>
        </p:nvPicPr>
        <p:blipFill rotWithShape="1">
          <a:blip r:embed="rId3">
            <a:alphaModFix/>
          </a:blip>
          <a:srcRect b="0" l="0" r="0" t="0"/>
          <a:stretch/>
        </p:blipFill>
        <p:spPr>
          <a:xfrm>
            <a:off x="223838" y="0"/>
            <a:ext cx="8920163" cy="5143500"/>
          </a:xfrm>
          <a:prstGeom prst="rect">
            <a:avLst/>
          </a:prstGeom>
          <a:noFill/>
          <a:ln>
            <a:noFill/>
          </a:ln>
        </p:spPr>
      </p:pic>
      <p:sp>
        <p:nvSpPr>
          <p:cNvPr id="64" name="Google Shape;64;p15"/>
          <p:cNvSpPr txBox="1"/>
          <p:nvPr>
            <p:ph type="ctrTitle"/>
          </p:nvPr>
        </p:nvSpPr>
        <p:spPr>
          <a:xfrm>
            <a:off x="4743452" y="1878691"/>
            <a:ext cx="3904511"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subTitle"/>
          </p:nvPr>
        </p:nvSpPr>
        <p:spPr>
          <a:xfrm>
            <a:off x="4962526" y="3443527"/>
            <a:ext cx="368543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6" name="Google Shape;66;p15"/>
          <p:cNvSpPr txBox="1"/>
          <p:nvPr>
            <p:ph idx="2" type="body"/>
          </p:nvPr>
        </p:nvSpPr>
        <p:spPr>
          <a:xfrm>
            <a:off x="5095876" y="4267564"/>
            <a:ext cx="3552086"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7804702" y="4756525"/>
            <a:ext cx="843259"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0" l="103" r="14569" t="0"/>
          <a:stretch/>
        </p:blipFill>
        <p:spPr>
          <a:xfrm>
            <a:off x="-1525092" y="0"/>
            <a:ext cx="7794304" cy="5143500"/>
          </a:xfrm>
          <a:prstGeom prst="rect">
            <a:avLst/>
          </a:prstGeom>
          <a:noFill/>
          <a:ln>
            <a:noFill/>
          </a:ln>
        </p:spPr>
      </p:pic>
      <p:pic>
        <p:nvPicPr>
          <p:cNvPr descr="A picture containing shape&#10;&#10;Description automatically generated" id="70" name="Google Shape;70;p16"/>
          <p:cNvPicPr preferRelativeResize="0"/>
          <p:nvPr/>
        </p:nvPicPr>
        <p:blipFill rotWithShape="1">
          <a:blip r:embed="rId3">
            <a:alphaModFix/>
          </a:blip>
          <a:srcRect b="0" l="0" r="0" t="0"/>
          <a:stretch/>
        </p:blipFill>
        <p:spPr>
          <a:xfrm>
            <a:off x="223837" y="0"/>
            <a:ext cx="8920163" cy="5143500"/>
          </a:xfrm>
          <a:prstGeom prst="rect">
            <a:avLst/>
          </a:prstGeom>
          <a:noFill/>
          <a:ln>
            <a:noFill/>
          </a:ln>
        </p:spPr>
      </p:pic>
      <p:sp>
        <p:nvSpPr>
          <p:cNvPr id="71" name="Google Shape;71;p16"/>
          <p:cNvSpPr txBox="1"/>
          <p:nvPr>
            <p:ph type="ctrTitle"/>
          </p:nvPr>
        </p:nvSpPr>
        <p:spPr>
          <a:xfrm>
            <a:off x="4743452" y="1878691"/>
            <a:ext cx="3904511"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subTitle"/>
          </p:nvPr>
        </p:nvSpPr>
        <p:spPr>
          <a:xfrm>
            <a:off x="4962526" y="3443527"/>
            <a:ext cx="368543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3" name="Google Shape;73;p16"/>
          <p:cNvSpPr txBox="1"/>
          <p:nvPr>
            <p:ph idx="10" type="dt"/>
          </p:nvPr>
        </p:nvSpPr>
        <p:spPr>
          <a:xfrm>
            <a:off x="7834519" y="4771639"/>
            <a:ext cx="813443"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2" type="body"/>
          </p:nvPr>
        </p:nvSpPr>
        <p:spPr>
          <a:xfrm>
            <a:off x="5095876" y="4267564"/>
            <a:ext cx="3552086"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nvSpPr>
        <p:spPr>
          <a:xfrm>
            <a:off x="684612" y="994268"/>
            <a:ext cx="3161832" cy="385158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chemeClr val="dk1"/>
                </a:solidFill>
                <a:latin typeface="IBM Plex Sans"/>
                <a:ea typeface="IBM Plex Sans"/>
                <a:cs typeface="IBM Plex Sans"/>
                <a:sym typeface="IBM Plex Sans"/>
              </a:rPr>
              <a:t>INSTRUCTIONS TO REPLACE IMAGE:</a:t>
            </a:r>
            <a:endParaRPr sz="1100"/>
          </a:p>
          <a:p>
            <a:pPr indent="0" lvl="0" marL="0" marR="0" rtl="0" algn="l">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Go to View&gt;Slide Master</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Locate this layout and duplicate it</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Right-click the orange circle on the far-left side of this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Scroll to “Change Picture”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“From File” (note that your version of PowerPoint may use different menu language)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desired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Resize and crop image as necessary</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Make sure image is sent to back (right click on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pic>
        <p:nvPicPr>
          <p:cNvPr descr="A body of water with buildings along it&#10;&#10;Description automatically generated with medium confidence" id="77" name="Google Shape;77;p17"/>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78" name="Google Shape;78;p17"/>
          <p:cNvPicPr preferRelativeResize="0"/>
          <p:nvPr/>
        </p:nvPicPr>
        <p:blipFill rotWithShape="1">
          <a:blip r:embed="rId3">
            <a:alphaModFix/>
          </a:blip>
          <a:srcRect b="0" l="0" r="0" t="0"/>
          <a:stretch/>
        </p:blipFill>
        <p:spPr>
          <a:xfrm>
            <a:off x="223838" y="0"/>
            <a:ext cx="8920163" cy="5143500"/>
          </a:xfrm>
          <a:prstGeom prst="rect">
            <a:avLst/>
          </a:prstGeom>
          <a:noFill/>
          <a:ln>
            <a:noFill/>
          </a:ln>
        </p:spPr>
      </p:pic>
      <p:sp>
        <p:nvSpPr>
          <p:cNvPr id="79" name="Google Shape;79;p17"/>
          <p:cNvSpPr txBox="1"/>
          <p:nvPr>
            <p:ph type="title"/>
          </p:nvPr>
        </p:nvSpPr>
        <p:spPr>
          <a:xfrm>
            <a:off x="4963030" y="730528"/>
            <a:ext cx="3684932" cy="3190772"/>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body"/>
          </p:nvPr>
        </p:nvSpPr>
        <p:spPr>
          <a:xfrm>
            <a:off x="5143502" y="4046224"/>
            <a:ext cx="3504461" cy="698624"/>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algn="l">
              <a:lnSpc>
                <a:spcPct val="90000"/>
              </a:lnSpc>
              <a:spcBef>
                <a:spcPts val="400"/>
              </a:spcBef>
              <a:spcAft>
                <a:spcPts val="0"/>
              </a:spcAft>
              <a:buSzPts val="1500"/>
              <a:buNone/>
              <a:defRPr sz="1500">
                <a:solidFill>
                  <a:srgbClr val="8E8F92"/>
                </a:solidFill>
              </a:defRPr>
            </a:lvl2pPr>
            <a:lvl3pPr indent="-228600" lvl="2" marL="1371600" algn="l">
              <a:lnSpc>
                <a:spcPct val="90000"/>
              </a:lnSpc>
              <a:spcBef>
                <a:spcPts val="400"/>
              </a:spcBef>
              <a:spcAft>
                <a:spcPts val="0"/>
              </a:spcAft>
              <a:buSzPts val="1400"/>
              <a:buNone/>
              <a:defRPr sz="1400">
                <a:solidFill>
                  <a:srgbClr val="8E8F92"/>
                </a:solidFill>
              </a:defRPr>
            </a:lvl3pPr>
            <a:lvl4pPr indent="-228600" lvl="3" marL="1828800" algn="l">
              <a:lnSpc>
                <a:spcPct val="90000"/>
              </a:lnSpc>
              <a:spcBef>
                <a:spcPts val="400"/>
              </a:spcBef>
              <a:spcAft>
                <a:spcPts val="0"/>
              </a:spcAft>
              <a:buSzPts val="1200"/>
              <a:buNone/>
              <a:defRPr sz="1200">
                <a:solidFill>
                  <a:srgbClr val="8E8F92"/>
                </a:solidFill>
              </a:defRPr>
            </a:lvl4pPr>
            <a:lvl5pPr indent="-228600" lvl="4" marL="2286000" algn="l">
              <a:lnSpc>
                <a:spcPct val="90000"/>
              </a:lnSpc>
              <a:spcBef>
                <a:spcPts val="400"/>
              </a:spcBef>
              <a:spcAft>
                <a:spcPts val="0"/>
              </a:spcAft>
              <a:buSzPts val="1200"/>
              <a:buNone/>
              <a:defRPr sz="1200">
                <a:solidFill>
                  <a:srgbClr val="8E8F92"/>
                </a:solidFill>
              </a:defRPr>
            </a:lvl5pPr>
            <a:lvl6pPr indent="-228600" lvl="5" marL="2743200" algn="l">
              <a:lnSpc>
                <a:spcPct val="90000"/>
              </a:lnSpc>
              <a:spcBef>
                <a:spcPts val="400"/>
              </a:spcBef>
              <a:spcAft>
                <a:spcPts val="0"/>
              </a:spcAft>
              <a:buClr>
                <a:srgbClr val="8E8F92"/>
              </a:buClr>
              <a:buSzPts val="1200"/>
              <a:buNone/>
              <a:defRPr sz="1200">
                <a:solidFill>
                  <a:srgbClr val="8E8F92"/>
                </a:solidFill>
              </a:defRPr>
            </a:lvl6pPr>
            <a:lvl7pPr indent="-228600" lvl="6" marL="3200400" algn="l">
              <a:lnSpc>
                <a:spcPct val="90000"/>
              </a:lnSpc>
              <a:spcBef>
                <a:spcPts val="400"/>
              </a:spcBef>
              <a:spcAft>
                <a:spcPts val="0"/>
              </a:spcAft>
              <a:buClr>
                <a:srgbClr val="8E8F92"/>
              </a:buClr>
              <a:buSzPts val="1200"/>
              <a:buNone/>
              <a:defRPr sz="1200">
                <a:solidFill>
                  <a:srgbClr val="8E8F92"/>
                </a:solidFill>
              </a:defRPr>
            </a:lvl7pPr>
            <a:lvl8pPr indent="-228600" lvl="7" marL="3657600" algn="l">
              <a:lnSpc>
                <a:spcPct val="90000"/>
              </a:lnSpc>
              <a:spcBef>
                <a:spcPts val="400"/>
              </a:spcBef>
              <a:spcAft>
                <a:spcPts val="0"/>
              </a:spcAft>
              <a:buClr>
                <a:srgbClr val="8E8F92"/>
              </a:buClr>
              <a:buSzPts val="1200"/>
              <a:buNone/>
              <a:defRPr sz="1200">
                <a:solidFill>
                  <a:srgbClr val="8E8F92"/>
                </a:solidFill>
              </a:defRPr>
            </a:lvl8pPr>
            <a:lvl9pPr indent="-228600" lvl="8" marL="411480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81" name="Shape 81"/>
        <p:cNvGrpSpPr/>
        <p:nvPr/>
      </p:nvGrpSpPr>
      <p:grpSpPr>
        <a:xfrm>
          <a:off x="0" y="0"/>
          <a:ext cx="0" cy="0"/>
          <a:chOff x="0" y="0"/>
          <a:chExt cx="0" cy="0"/>
        </a:xfrm>
      </p:grpSpPr>
      <p:sp>
        <p:nvSpPr>
          <p:cNvPr id="82" name="Google Shape;82;p18"/>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8"/>
          <p:cNvSpPr txBox="1"/>
          <p:nvPr>
            <p:ph idx="2" type="body"/>
          </p:nvPr>
        </p:nvSpPr>
        <p:spPr>
          <a:xfrm>
            <a:off x="483578" y="1652155"/>
            <a:ext cx="8031773" cy="290945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86" name="Shape 86"/>
        <p:cNvGrpSpPr/>
        <p:nvPr/>
      </p:nvGrpSpPr>
      <p:grpSpPr>
        <a:xfrm>
          <a:off x="0" y="0"/>
          <a:ext cx="0" cy="0"/>
          <a:chOff x="0" y="0"/>
          <a:chExt cx="0" cy="0"/>
        </a:xfrm>
      </p:grpSpPr>
      <p:pic>
        <p:nvPicPr>
          <p:cNvPr descr="A picture containing person, crowd, event, several&#10;&#10;Description automatically generated" id="87" name="Google Shape;87;p19"/>
          <p:cNvPicPr preferRelativeResize="0"/>
          <p:nvPr/>
        </p:nvPicPr>
        <p:blipFill rotWithShape="1">
          <a:blip r:embed="rId2">
            <a:alphaModFix/>
          </a:blip>
          <a:srcRect b="0" l="28985" r="0" t="0"/>
          <a:stretch/>
        </p:blipFill>
        <p:spPr>
          <a:xfrm>
            <a:off x="1" y="0"/>
            <a:ext cx="5478945" cy="5143500"/>
          </a:xfrm>
          <a:prstGeom prst="rect">
            <a:avLst/>
          </a:prstGeom>
          <a:noFill/>
          <a:ln>
            <a:noFill/>
          </a:ln>
        </p:spPr>
      </p:pic>
      <p:pic>
        <p:nvPicPr>
          <p:cNvPr descr="A picture containing shape&#10;&#10;Description automatically generated" id="88" name="Google Shape;88;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9" name="Google Shape;89;p19"/>
          <p:cNvSpPr txBox="1"/>
          <p:nvPr/>
        </p:nvSpPr>
        <p:spPr>
          <a:xfrm>
            <a:off x="5463542" y="2358208"/>
            <a:ext cx="3184421" cy="692497"/>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90" name="Google Shape;90;p19"/>
          <p:cNvSpPr txBox="1"/>
          <p:nvPr/>
        </p:nvSpPr>
        <p:spPr>
          <a:xfrm>
            <a:off x="4572002" y="3877814"/>
            <a:ext cx="4075961" cy="438581"/>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1" name="Shape 91"/>
        <p:cNvGrpSpPr/>
        <p:nvPr/>
      </p:nvGrpSpPr>
      <p:grpSpPr>
        <a:xfrm>
          <a:off x="0" y="0"/>
          <a:ext cx="0" cy="0"/>
          <a:chOff x="0" y="0"/>
          <a:chExt cx="0" cy="0"/>
        </a:xfrm>
      </p:grpSpPr>
      <p:sp>
        <p:nvSpPr>
          <p:cNvPr id="92" name="Google Shape;92;p20"/>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1" type="body"/>
          </p:nvPr>
        </p:nvSpPr>
        <p:spPr>
          <a:xfrm>
            <a:off x="483578" y="1369219"/>
            <a:ext cx="8031773" cy="317638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Font typeface="NTR"/>
              <a:buChar char="-"/>
              <a:defRPr/>
            </a:lvl2pPr>
            <a:lvl3pPr indent="-304800" lvl="2" marL="1371600" algn="l">
              <a:lnSpc>
                <a:spcPct val="90000"/>
              </a:lnSpc>
              <a:spcBef>
                <a:spcPts val="400"/>
              </a:spcBef>
              <a:spcAft>
                <a:spcPts val="0"/>
              </a:spcAft>
              <a:buSzPts val="1200"/>
              <a:buFont typeface="NTR"/>
              <a:buChar char="-"/>
              <a:defRPr/>
            </a:lvl3pPr>
            <a:lvl4pPr indent="-304800" lvl="3" marL="1828800" algn="l">
              <a:lnSpc>
                <a:spcPct val="90000"/>
              </a:lnSpc>
              <a:spcBef>
                <a:spcPts val="400"/>
              </a:spcBef>
              <a:spcAft>
                <a:spcPts val="0"/>
              </a:spcAft>
              <a:buSzPts val="1200"/>
              <a:buFont typeface="NTR"/>
              <a:buChar char="-"/>
              <a:defRPr/>
            </a:lvl4pPr>
            <a:lvl5pPr indent="-298450" lvl="4" marL="2286000" algn="l">
              <a:lnSpc>
                <a:spcPct val="90000"/>
              </a:lnSpc>
              <a:spcBef>
                <a:spcPts val="400"/>
              </a:spcBef>
              <a:spcAft>
                <a:spcPts val="0"/>
              </a:spcAft>
              <a:buSzPts val="1100"/>
              <a:buFont typeface="NTR"/>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0"/>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5" name="Shape 95"/>
        <p:cNvGrpSpPr/>
        <p:nvPr/>
      </p:nvGrpSpPr>
      <p:grpSpPr>
        <a:xfrm>
          <a:off x="0" y="0"/>
          <a:ext cx="0" cy="0"/>
          <a:chOff x="0" y="0"/>
          <a:chExt cx="0" cy="0"/>
        </a:xfrm>
      </p:grpSpPr>
      <p:sp>
        <p:nvSpPr>
          <p:cNvPr id="96" name="Google Shape;96;p21"/>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1"/>
          <p:cNvSpPr txBox="1"/>
          <p:nvPr>
            <p:ph idx="1" type="body"/>
          </p:nvPr>
        </p:nvSpPr>
        <p:spPr>
          <a:xfrm>
            <a:off x="483577"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1"/>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0" name="Shape 100"/>
        <p:cNvGrpSpPr/>
        <p:nvPr/>
      </p:nvGrpSpPr>
      <p:grpSpPr>
        <a:xfrm>
          <a:off x="0" y="0"/>
          <a:ext cx="0" cy="0"/>
          <a:chOff x="0" y="0"/>
          <a:chExt cx="0" cy="0"/>
        </a:xfrm>
      </p:grpSpPr>
      <p:sp>
        <p:nvSpPr>
          <p:cNvPr id="101" name="Google Shape;101;p22"/>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2"/>
          <p:cNvSpPr txBox="1"/>
          <p:nvPr>
            <p:ph idx="1" type="body"/>
          </p:nvPr>
        </p:nvSpPr>
        <p:spPr>
          <a:xfrm>
            <a:off x="483580"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2"/>
          <p:cNvSpPr txBox="1"/>
          <p:nvPr>
            <p:ph idx="2" type="body"/>
          </p:nvPr>
        </p:nvSpPr>
        <p:spPr>
          <a:xfrm>
            <a:off x="3263717"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3" type="body"/>
          </p:nvPr>
        </p:nvSpPr>
        <p:spPr>
          <a:xfrm>
            <a:off x="6043853"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2"/>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106" name="Shape 106"/>
        <p:cNvGrpSpPr/>
        <p:nvPr/>
      </p:nvGrpSpPr>
      <p:grpSpPr>
        <a:xfrm>
          <a:off x="0" y="0"/>
          <a:ext cx="0" cy="0"/>
          <a:chOff x="0" y="0"/>
          <a:chExt cx="0" cy="0"/>
        </a:xfrm>
      </p:grpSpPr>
      <p:sp>
        <p:nvSpPr>
          <p:cNvPr id="107" name="Google Shape;107;p23"/>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3"/>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3"/>
          <p:cNvSpPr txBox="1"/>
          <p:nvPr>
            <p:ph idx="2" type="body"/>
          </p:nvPr>
        </p:nvSpPr>
        <p:spPr>
          <a:xfrm>
            <a:off x="483580"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3" type="body"/>
          </p:nvPr>
        </p:nvSpPr>
        <p:spPr>
          <a:xfrm>
            <a:off x="3263717"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23"/>
          <p:cNvSpPr txBox="1"/>
          <p:nvPr>
            <p:ph idx="4" type="body"/>
          </p:nvPr>
        </p:nvSpPr>
        <p:spPr>
          <a:xfrm>
            <a:off x="6043853"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13" name="Shape 113"/>
        <p:cNvGrpSpPr/>
        <p:nvPr/>
      </p:nvGrpSpPr>
      <p:grpSpPr>
        <a:xfrm>
          <a:off x="0" y="0"/>
          <a:ext cx="0" cy="0"/>
          <a:chOff x="0" y="0"/>
          <a:chExt cx="0" cy="0"/>
        </a:xfrm>
      </p:grpSpPr>
      <p:sp>
        <p:nvSpPr>
          <p:cNvPr id="114" name="Google Shape;114;p24"/>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4"/>
          <p:cNvSpPr txBox="1"/>
          <p:nvPr>
            <p:ph idx="1" type="body"/>
          </p:nvPr>
        </p:nvSpPr>
        <p:spPr>
          <a:xfrm>
            <a:off x="483395" y="1471764"/>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4"/>
          <p:cNvSpPr txBox="1"/>
          <p:nvPr>
            <p:ph idx="2" type="body"/>
          </p:nvPr>
        </p:nvSpPr>
        <p:spPr>
          <a:xfrm>
            <a:off x="4800602" y="1471764"/>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4"/>
          <p:cNvSpPr txBox="1"/>
          <p:nvPr>
            <p:ph idx="3" type="body"/>
          </p:nvPr>
        </p:nvSpPr>
        <p:spPr>
          <a:xfrm>
            <a:off x="483395" y="3089760"/>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4" type="body"/>
          </p:nvPr>
        </p:nvSpPr>
        <p:spPr>
          <a:xfrm>
            <a:off x="4800602" y="3089760"/>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4"/>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120" name="Shape 120"/>
        <p:cNvGrpSpPr/>
        <p:nvPr/>
      </p:nvGrpSpPr>
      <p:grpSpPr>
        <a:xfrm>
          <a:off x="0" y="0"/>
          <a:ext cx="0" cy="0"/>
          <a:chOff x="0" y="0"/>
          <a:chExt cx="0" cy="0"/>
        </a:xfrm>
      </p:grpSpPr>
      <p:sp>
        <p:nvSpPr>
          <p:cNvPr id="121" name="Google Shape;121;p25"/>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5"/>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5"/>
          <p:cNvSpPr txBox="1"/>
          <p:nvPr>
            <p:ph idx="2" type="body"/>
          </p:nvPr>
        </p:nvSpPr>
        <p:spPr>
          <a:xfrm>
            <a:off x="483395" y="1674926"/>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5"/>
          <p:cNvSpPr txBox="1"/>
          <p:nvPr>
            <p:ph idx="3" type="body"/>
          </p:nvPr>
        </p:nvSpPr>
        <p:spPr>
          <a:xfrm>
            <a:off x="4800602" y="1674926"/>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5"/>
          <p:cNvSpPr txBox="1"/>
          <p:nvPr>
            <p:ph idx="4" type="body"/>
          </p:nvPr>
        </p:nvSpPr>
        <p:spPr>
          <a:xfrm>
            <a:off x="483395" y="3336331"/>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5"/>
          <p:cNvSpPr txBox="1"/>
          <p:nvPr>
            <p:ph idx="5" type="body"/>
          </p:nvPr>
        </p:nvSpPr>
        <p:spPr>
          <a:xfrm>
            <a:off x="4800602" y="3336331"/>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5"/>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28" name="Shape 128"/>
        <p:cNvGrpSpPr/>
        <p:nvPr/>
      </p:nvGrpSpPr>
      <p:grpSpPr>
        <a:xfrm>
          <a:off x="0" y="0"/>
          <a:ext cx="0" cy="0"/>
          <a:chOff x="0" y="0"/>
          <a:chExt cx="0" cy="0"/>
        </a:xfrm>
      </p:grpSpPr>
      <p:sp>
        <p:nvSpPr>
          <p:cNvPr id="129" name="Google Shape;129;p26"/>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6"/>
          <p:cNvSpPr txBox="1"/>
          <p:nvPr>
            <p:ph idx="1" type="body"/>
          </p:nvPr>
        </p:nvSpPr>
        <p:spPr>
          <a:xfrm>
            <a:off x="483578" y="1657561"/>
            <a:ext cx="3429000" cy="291762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6"/>
          <p:cNvSpPr txBox="1"/>
          <p:nvPr>
            <p:ph idx="2" type="body"/>
          </p:nvPr>
        </p:nvSpPr>
        <p:spPr>
          <a:xfrm>
            <a:off x="4019999" y="1657564"/>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6"/>
          <p:cNvSpPr txBox="1"/>
          <p:nvPr>
            <p:ph idx="3" type="body"/>
          </p:nvPr>
        </p:nvSpPr>
        <p:spPr>
          <a:xfrm>
            <a:off x="6321981"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6"/>
          <p:cNvSpPr txBox="1"/>
          <p:nvPr>
            <p:ph idx="4" type="body"/>
          </p:nvPr>
        </p:nvSpPr>
        <p:spPr>
          <a:xfrm>
            <a:off x="4019999" y="3336329"/>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5" type="body"/>
          </p:nvPr>
        </p:nvSpPr>
        <p:spPr>
          <a:xfrm>
            <a:off x="6321981"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6"/>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36" name="Shape 136"/>
        <p:cNvGrpSpPr/>
        <p:nvPr/>
      </p:nvGrpSpPr>
      <p:grpSpPr>
        <a:xfrm>
          <a:off x="0" y="0"/>
          <a:ext cx="0" cy="0"/>
          <a:chOff x="0" y="0"/>
          <a:chExt cx="0" cy="0"/>
        </a:xfrm>
      </p:grpSpPr>
      <p:sp>
        <p:nvSpPr>
          <p:cNvPr id="137" name="Google Shape;137;p27"/>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7"/>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7"/>
          <p:cNvSpPr txBox="1"/>
          <p:nvPr>
            <p:ph idx="2" type="body"/>
          </p:nvPr>
        </p:nvSpPr>
        <p:spPr>
          <a:xfrm>
            <a:off x="483578" y="1657561"/>
            <a:ext cx="3429000" cy="291762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7"/>
          <p:cNvSpPr txBox="1"/>
          <p:nvPr>
            <p:ph idx="3" type="body"/>
          </p:nvPr>
        </p:nvSpPr>
        <p:spPr>
          <a:xfrm>
            <a:off x="4019404"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7"/>
          <p:cNvSpPr txBox="1"/>
          <p:nvPr>
            <p:ph idx="4" type="body"/>
          </p:nvPr>
        </p:nvSpPr>
        <p:spPr>
          <a:xfrm>
            <a:off x="6320790"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7"/>
          <p:cNvSpPr txBox="1"/>
          <p:nvPr>
            <p:ph idx="5" type="body"/>
          </p:nvPr>
        </p:nvSpPr>
        <p:spPr>
          <a:xfrm>
            <a:off x="4019404"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7"/>
          <p:cNvSpPr txBox="1"/>
          <p:nvPr>
            <p:ph idx="6" type="body"/>
          </p:nvPr>
        </p:nvSpPr>
        <p:spPr>
          <a:xfrm>
            <a:off x="6320790"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7"/>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45" name="Shape 145"/>
        <p:cNvGrpSpPr/>
        <p:nvPr/>
      </p:nvGrpSpPr>
      <p:grpSpPr>
        <a:xfrm>
          <a:off x="0" y="0"/>
          <a:ext cx="0" cy="0"/>
          <a:chOff x="0" y="0"/>
          <a:chExt cx="0" cy="0"/>
        </a:xfrm>
      </p:grpSpPr>
      <p:sp>
        <p:nvSpPr>
          <p:cNvPr id="146" name="Google Shape;146;p28"/>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8"/>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8"/>
          <p:cNvSpPr txBox="1"/>
          <p:nvPr>
            <p:ph idx="2" type="body"/>
          </p:nvPr>
        </p:nvSpPr>
        <p:spPr>
          <a:xfrm>
            <a:off x="483577" y="1744377"/>
            <a:ext cx="3886200"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8"/>
          <p:cNvSpPr txBox="1"/>
          <p:nvPr>
            <p:ph idx="3" type="body"/>
          </p:nvPr>
        </p:nvSpPr>
        <p:spPr>
          <a:xfrm>
            <a:off x="4629150" y="1744377"/>
            <a:ext cx="3886200"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8"/>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1" name="Shape 151"/>
        <p:cNvGrpSpPr/>
        <p:nvPr/>
      </p:nvGrpSpPr>
      <p:grpSpPr>
        <a:xfrm>
          <a:off x="0" y="0"/>
          <a:ext cx="0" cy="0"/>
          <a:chOff x="0" y="0"/>
          <a:chExt cx="0" cy="0"/>
        </a:xfrm>
      </p:grpSpPr>
      <p:sp>
        <p:nvSpPr>
          <p:cNvPr id="152" name="Google Shape;152;p29"/>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9"/>
          <p:cNvSpPr txBox="1"/>
          <p:nvPr>
            <p:ph idx="1" type="body"/>
          </p:nvPr>
        </p:nvSpPr>
        <p:spPr>
          <a:xfrm>
            <a:off x="483579"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4" name="Google Shape;154;p29"/>
          <p:cNvSpPr txBox="1"/>
          <p:nvPr>
            <p:ph idx="2" type="body"/>
          </p:nvPr>
        </p:nvSpPr>
        <p:spPr>
          <a:xfrm>
            <a:off x="483579"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9"/>
          <p:cNvSpPr txBox="1"/>
          <p:nvPr>
            <p:ph idx="3" type="body"/>
          </p:nvPr>
        </p:nvSpPr>
        <p:spPr>
          <a:xfrm>
            <a:off x="4629152"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6" name="Google Shape;156;p29"/>
          <p:cNvSpPr txBox="1"/>
          <p:nvPr>
            <p:ph idx="4" type="body"/>
          </p:nvPr>
        </p:nvSpPr>
        <p:spPr>
          <a:xfrm>
            <a:off x="4629152"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9"/>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 name="Shape 158"/>
        <p:cNvGrpSpPr/>
        <p:nvPr/>
      </p:nvGrpSpPr>
      <p:grpSpPr>
        <a:xfrm>
          <a:off x="0" y="0"/>
          <a:ext cx="0" cy="0"/>
          <a:chOff x="0" y="0"/>
          <a:chExt cx="0" cy="0"/>
        </a:xfrm>
      </p:grpSpPr>
      <p:sp>
        <p:nvSpPr>
          <p:cNvPr id="159" name="Google Shape;159;p30"/>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30"/>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31"/>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63" name="Shape 163"/>
        <p:cNvGrpSpPr/>
        <p:nvPr/>
      </p:nvGrpSpPr>
      <p:grpSpPr>
        <a:xfrm>
          <a:off x="0" y="0"/>
          <a:ext cx="0" cy="0"/>
          <a:chOff x="0" y="0"/>
          <a:chExt cx="0" cy="0"/>
        </a:xfrm>
      </p:grpSpPr>
      <p:sp>
        <p:nvSpPr>
          <p:cNvPr id="164" name="Google Shape;164;p3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5" name="Shape 165"/>
        <p:cNvGrpSpPr/>
        <p:nvPr/>
      </p:nvGrpSpPr>
      <p:grpSpPr>
        <a:xfrm>
          <a:off x="0" y="0"/>
          <a:ext cx="0" cy="0"/>
          <a:chOff x="0" y="0"/>
          <a:chExt cx="0" cy="0"/>
        </a:xfrm>
      </p:grpSpPr>
      <p:sp>
        <p:nvSpPr>
          <p:cNvPr id="166" name="Google Shape;166;p3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3"/>
          <p:cNvSpPr txBox="1"/>
          <p:nvPr>
            <p:ph idx="1" type="body"/>
          </p:nvPr>
        </p:nvSpPr>
        <p:spPr>
          <a:xfrm>
            <a:off x="3887391" y="740571"/>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8" name="Google Shape;168;p33"/>
          <p:cNvSpPr txBox="1"/>
          <p:nvPr>
            <p:ph idx="2" type="body"/>
          </p:nvPr>
        </p:nvSpPr>
        <p:spPr>
          <a:xfrm>
            <a:off x="483580" y="1543052"/>
            <a:ext cx="3095441"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9" name="Google Shape;169;p33"/>
          <p:cNvSpPr txBox="1"/>
          <p:nvPr>
            <p:ph type="title"/>
          </p:nvPr>
        </p:nvSpPr>
        <p:spPr>
          <a:xfrm>
            <a:off x="483580" y="342900"/>
            <a:ext cx="3095441"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0" name="Shape 170"/>
        <p:cNvGrpSpPr/>
        <p:nvPr/>
      </p:nvGrpSpPr>
      <p:grpSpPr>
        <a:xfrm>
          <a:off x="0" y="0"/>
          <a:ext cx="0" cy="0"/>
          <a:chOff x="0" y="0"/>
          <a:chExt cx="0" cy="0"/>
        </a:xfrm>
      </p:grpSpPr>
      <p:sp>
        <p:nvSpPr>
          <p:cNvPr id="171" name="Google Shape;171;p34"/>
          <p:cNvSpPr txBox="1"/>
          <p:nvPr>
            <p:ph type="title"/>
          </p:nvPr>
        </p:nvSpPr>
        <p:spPr>
          <a:xfrm>
            <a:off x="483580" y="342900"/>
            <a:ext cx="3095441"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34"/>
          <p:cNvSpPr txBox="1"/>
          <p:nvPr>
            <p:ph idx="1" type="body"/>
          </p:nvPr>
        </p:nvSpPr>
        <p:spPr>
          <a:xfrm>
            <a:off x="483580" y="1543052"/>
            <a:ext cx="3095441"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3" name="Google Shape;173;p34"/>
          <p:cNvSpPr/>
          <p:nvPr>
            <p:ph idx="2" type="pic"/>
          </p:nvPr>
        </p:nvSpPr>
        <p:spPr>
          <a:xfrm>
            <a:off x="3887391" y="740571"/>
            <a:ext cx="4629150" cy="3655219"/>
          </a:xfrm>
          <a:prstGeom prst="rect">
            <a:avLst/>
          </a:prstGeom>
          <a:noFill/>
          <a:ln>
            <a:noFill/>
          </a:ln>
        </p:spPr>
      </p:sp>
      <p:sp>
        <p:nvSpPr>
          <p:cNvPr id="174" name="Google Shape;174;p34"/>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5" name="Shape 175"/>
        <p:cNvGrpSpPr/>
        <p:nvPr/>
      </p:nvGrpSpPr>
      <p:grpSpPr>
        <a:xfrm>
          <a:off x="0" y="0"/>
          <a:ext cx="0" cy="0"/>
          <a:chOff x="0" y="0"/>
          <a:chExt cx="0" cy="0"/>
        </a:xfrm>
      </p:grpSpPr>
      <p:sp>
        <p:nvSpPr>
          <p:cNvPr id="176" name="Google Shape;176;p35"/>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35"/>
          <p:cNvSpPr txBox="1"/>
          <p:nvPr>
            <p:ph idx="1" type="body"/>
          </p:nvPr>
        </p:nvSpPr>
        <p:spPr>
          <a:xfrm rot="5400000">
            <a:off x="2911274" y="-1058477"/>
            <a:ext cx="3176382" cy="8031773"/>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8" name="Shape 178"/>
        <p:cNvGrpSpPr/>
        <p:nvPr/>
      </p:nvGrpSpPr>
      <p:grpSpPr>
        <a:xfrm>
          <a:off x="0" y="0"/>
          <a:ext cx="0" cy="0"/>
          <a:chOff x="0" y="0"/>
          <a:chExt cx="0" cy="0"/>
        </a:xfrm>
      </p:grpSpPr>
      <p:sp>
        <p:nvSpPr>
          <p:cNvPr id="179" name="Google Shape;179;p36"/>
          <p:cNvSpPr txBox="1"/>
          <p:nvPr>
            <p:ph type="title"/>
          </p:nvPr>
        </p:nvSpPr>
        <p:spPr>
          <a:xfrm rot="5400000">
            <a:off x="5350074" y="1467447"/>
            <a:ext cx="4358879" cy="1971675"/>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36"/>
          <p:cNvSpPr txBox="1"/>
          <p:nvPr>
            <p:ph idx="1" type="body"/>
          </p:nvPr>
        </p:nvSpPr>
        <p:spPr>
          <a:xfrm rot="5400000">
            <a:off x="1277036" y="-519614"/>
            <a:ext cx="4358879" cy="594579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5"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83578" y="1369219"/>
            <a:ext cx="8031773" cy="3176382"/>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35.jpg"/><Relationship Id="rId5" Type="http://schemas.openxmlformats.org/officeDocument/2006/relationships/image" Target="../media/image30.jpg"/><Relationship Id="rId6"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ctrTitle"/>
          </p:nvPr>
        </p:nvSpPr>
        <p:spPr>
          <a:xfrm>
            <a:off x="423725" y="600275"/>
            <a:ext cx="6344100" cy="2789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None/>
            </a:pPr>
            <a:r>
              <a:t/>
            </a:r>
            <a:endParaRPr sz="3550"/>
          </a:p>
          <a:p>
            <a:pPr indent="0" lvl="0" marL="0" rtl="0" algn="l">
              <a:spcBef>
                <a:spcPts val="0"/>
              </a:spcBef>
              <a:spcAft>
                <a:spcPts val="0"/>
              </a:spcAft>
              <a:buClr>
                <a:schemeClr val="lt1"/>
              </a:buClr>
              <a:buSzPct val="115492"/>
              <a:buFont typeface="Saira Condensed Light"/>
              <a:buNone/>
            </a:pPr>
            <a:r>
              <a:rPr lang="en" sz="3550"/>
              <a:t>CS 513 - KNOWLEDGE DISCOVERY &amp; DATA MINING</a:t>
            </a:r>
            <a:endParaRPr sz="3550"/>
          </a:p>
          <a:p>
            <a:pPr indent="0" lvl="0" marL="0" rtl="0" algn="l">
              <a:lnSpc>
                <a:spcPct val="90000"/>
              </a:lnSpc>
              <a:spcBef>
                <a:spcPts val="0"/>
              </a:spcBef>
              <a:spcAft>
                <a:spcPts val="0"/>
              </a:spcAft>
              <a:buClr>
                <a:schemeClr val="lt1"/>
              </a:buClr>
              <a:buSzPct val="115492"/>
              <a:buFont typeface="Saira Condensed Light"/>
              <a:buNone/>
            </a:pPr>
            <a:r>
              <a:t/>
            </a:r>
            <a:endParaRPr sz="3550"/>
          </a:p>
          <a:p>
            <a:pPr indent="0" lvl="0" marL="0" rtl="0" algn="l">
              <a:lnSpc>
                <a:spcPct val="90000"/>
              </a:lnSpc>
              <a:spcBef>
                <a:spcPts val="0"/>
              </a:spcBef>
              <a:spcAft>
                <a:spcPts val="0"/>
              </a:spcAft>
              <a:buClr>
                <a:schemeClr val="lt1"/>
              </a:buClr>
              <a:buSzPct val="100000"/>
              <a:buFont typeface="Saira Condensed Light"/>
              <a:buNone/>
            </a:pPr>
            <a:r>
              <a:rPr lang="en"/>
              <a:t>Prediction of </a:t>
            </a:r>
            <a:r>
              <a:rPr lang="en"/>
              <a:t>Patient </a:t>
            </a:r>
            <a:r>
              <a:rPr lang="en"/>
              <a:t>Survival After one Year</a:t>
            </a:r>
            <a:r>
              <a:rPr lang="en"/>
              <a:t> </a:t>
            </a:r>
            <a:endParaRPr/>
          </a:p>
        </p:txBody>
      </p:sp>
      <p:sp>
        <p:nvSpPr>
          <p:cNvPr id="186" name="Google Shape;186;p37"/>
          <p:cNvSpPr txBox="1"/>
          <p:nvPr>
            <p:ph idx="1" type="subTitle"/>
          </p:nvPr>
        </p:nvSpPr>
        <p:spPr>
          <a:xfrm>
            <a:off x="423725" y="3389675"/>
            <a:ext cx="5281200" cy="1319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500"/>
              <a:buNone/>
            </a:pPr>
            <a:r>
              <a:rPr lang="en"/>
              <a:t>Group </a:t>
            </a:r>
            <a:r>
              <a:rPr lang="en"/>
              <a:t>6:</a:t>
            </a:r>
            <a:endParaRPr/>
          </a:p>
          <a:p>
            <a:pPr indent="0" lvl="0" marL="0" rtl="0" algn="l">
              <a:lnSpc>
                <a:spcPct val="90000"/>
              </a:lnSpc>
              <a:spcBef>
                <a:spcPts val="0"/>
              </a:spcBef>
              <a:spcAft>
                <a:spcPts val="0"/>
              </a:spcAft>
              <a:buSzPts val="1500"/>
              <a:buNone/>
            </a:pPr>
            <a:r>
              <a:t/>
            </a:r>
            <a:endParaRPr/>
          </a:p>
          <a:p>
            <a:pPr indent="0" lvl="0" marL="0" rtl="0" algn="l">
              <a:lnSpc>
                <a:spcPct val="9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lang="en"/>
              <a:t>Ruobing Liu, Wencheng Qiu, Jiayin Huang, Zimeng Zhao</a:t>
            </a:r>
            <a:endParaRPr/>
          </a:p>
        </p:txBody>
      </p:sp>
      <p:sp>
        <p:nvSpPr>
          <p:cNvPr id="187" name="Google Shape;187;p37"/>
          <p:cNvSpPr txBox="1"/>
          <p:nvPr>
            <p:ph idx="10" type="dt"/>
          </p:nvPr>
        </p:nvSpPr>
        <p:spPr>
          <a:xfrm>
            <a:off x="7812147" y="4756525"/>
            <a:ext cx="1226100" cy="192300"/>
          </a:xfrm>
          <a:prstGeom prst="rect">
            <a:avLst/>
          </a:prstGeom>
          <a:solidFill>
            <a:schemeClr val="accent1"/>
          </a:solidFill>
          <a:ln>
            <a:noFill/>
          </a:ln>
        </p:spPr>
        <p:txBody>
          <a:bodyPr anchorCtr="0" anchor="t" bIns="34275" lIns="68575" spcFirstLastPara="1" rIns="68575" wrap="square" tIns="34275">
            <a:spAutoFit/>
          </a:bodyPr>
          <a:lstStyle/>
          <a:p>
            <a:pPr indent="0" lvl="0" marL="0" rtl="0" algn="r">
              <a:spcBef>
                <a:spcPts val="0"/>
              </a:spcBef>
              <a:spcAft>
                <a:spcPts val="0"/>
              </a:spcAft>
              <a:buNone/>
            </a:pPr>
            <a:r>
              <a:rPr lang="en"/>
              <a:t>Date: 04/22/2023 </a:t>
            </a:r>
            <a:endParaRPr/>
          </a:p>
        </p:txBody>
      </p:sp>
      <p:cxnSp>
        <p:nvCxnSpPr>
          <p:cNvPr id="188" name="Google Shape;188;p37"/>
          <p:cNvCxnSpPr/>
          <p:nvPr/>
        </p:nvCxnSpPr>
        <p:spPr>
          <a:xfrm>
            <a:off x="423725" y="2183275"/>
            <a:ext cx="5649600" cy="23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Random Forest</a:t>
            </a:r>
            <a:endParaRPr/>
          </a:p>
        </p:txBody>
      </p:sp>
      <p:sp>
        <p:nvSpPr>
          <p:cNvPr id="267" name="Google Shape;267;p46"/>
          <p:cNvSpPr txBox="1"/>
          <p:nvPr>
            <p:ph idx="1" type="body"/>
          </p:nvPr>
        </p:nvSpPr>
        <p:spPr>
          <a:xfrm>
            <a:off x="483578" y="1009112"/>
            <a:ext cx="8031900" cy="551100"/>
          </a:xfrm>
          <a:prstGeom prst="rect">
            <a:avLst/>
          </a:prstGeom>
        </p:spPr>
        <p:txBody>
          <a:bodyPr anchorCtr="0" anchor="t" bIns="34275" lIns="68575" spcFirstLastPara="1" rIns="68575" wrap="square" tIns="34275">
            <a:normAutofit/>
          </a:bodyPr>
          <a:lstStyle/>
          <a:p>
            <a:pPr indent="0" lvl="0" marL="88900" rtl="0" algn="l">
              <a:spcBef>
                <a:spcPts val="0"/>
              </a:spcBef>
              <a:spcAft>
                <a:spcPts val="0"/>
              </a:spcAft>
              <a:buNone/>
            </a:pPr>
            <a:r>
              <a:rPr lang="en" sz="2133">
                <a:solidFill>
                  <a:schemeClr val="dk2"/>
                </a:solidFill>
                <a:latin typeface="Times New Roman"/>
                <a:ea typeface="Times New Roman"/>
                <a:cs typeface="Times New Roman"/>
                <a:sym typeface="Times New Roman"/>
              </a:rPr>
              <a:t>Accuracy: ~78.01%</a:t>
            </a:r>
            <a:endParaRPr/>
          </a:p>
        </p:txBody>
      </p:sp>
      <p:sp>
        <p:nvSpPr>
          <p:cNvPr id="268" name="Google Shape;268;p46"/>
          <p:cNvSpPr txBox="1"/>
          <p:nvPr>
            <p:ph idx="2" type="body"/>
          </p:nvPr>
        </p:nvSpPr>
        <p:spPr>
          <a:xfrm>
            <a:off x="483575" y="1398725"/>
            <a:ext cx="3418200" cy="3162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00"/>
              <a:t>- PaMent_Body_Mass_Index: This variable has a high MeanDecreaseAccuracy, indicating that it is an important predictor of survival outcome. Its MeanDecreaseGini value is also the highest among all variables, suggesting that it is a very effective at reducing impurity in the decision tree.</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rPr lang="en" sz="1000"/>
              <a:t>"Diagnosed_CondiMon" has a high MeanDecreaseAccuracy value, indicating that it is an important predictor of survival outcome. Its MeanDecreaseGini is also relatively high compared to some other variables, suggesting that it is effective at reducing impurity in the decision tree.</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sz="1100"/>
          </a:p>
          <a:p>
            <a:pPr indent="0" lvl="0" marL="0" rtl="0" algn="l">
              <a:spcBef>
                <a:spcPts val="800"/>
              </a:spcBef>
              <a:spcAft>
                <a:spcPts val="0"/>
              </a:spcAft>
              <a:buNone/>
            </a:pPr>
            <a:r>
              <a:t/>
            </a:r>
            <a:endParaRPr sz="1050">
              <a:solidFill>
                <a:srgbClr val="000000"/>
              </a:solidFill>
              <a:highlight>
                <a:srgbClr val="F9F9FE"/>
              </a:highlight>
              <a:latin typeface="Roboto"/>
              <a:ea typeface="Roboto"/>
              <a:cs typeface="Roboto"/>
              <a:sym typeface="Roboto"/>
            </a:endParaRPr>
          </a:p>
        </p:txBody>
      </p:sp>
      <p:pic>
        <p:nvPicPr>
          <p:cNvPr id="269" name="Google Shape;269;p46"/>
          <p:cNvPicPr preferRelativeResize="0"/>
          <p:nvPr/>
        </p:nvPicPr>
        <p:blipFill>
          <a:blip r:embed="rId3">
            <a:alphaModFix/>
          </a:blip>
          <a:stretch>
            <a:fillRect/>
          </a:stretch>
        </p:blipFill>
        <p:spPr>
          <a:xfrm>
            <a:off x="3901825" y="273850"/>
            <a:ext cx="4614840" cy="4107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Logistic Regression</a:t>
            </a:r>
            <a:endParaRPr/>
          </a:p>
        </p:txBody>
      </p:sp>
      <p:sp>
        <p:nvSpPr>
          <p:cNvPr id="275" name="Google Shape;275;p47"/>
          <p:cNvSpPr txBox="1"/>
          <p:nvPr>
            <p:ph idx="1" type="body"/>
          </p:nvPr>
        </p:nvSpPr>
        <p:spPr>
          <a:xfrm>
            <a:off x="483578" y="1009112"/>
            <a:ext cx="8031900" cy="55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133">
                <a:solidFill>
                  <a:schemeClr val="dk2"/>
                </a:solidFill>
                <a:latin typeface="Times New Roman"/>
                <a:ea typeface="Times New Roman"/>
                <a:cs typeface="Times New Roman"/>
                <a:sym typeface="Times New Roman"/>
              </a:rPr>
              <a:t>Accuracy:</a:t>
            </a:r>
            <a:r>
              <a:rPr lang="en" sz="2100">
                <a:solidFill>
                  <a:schemeClr val="dk2"/>
                </a:solidFill>
                <a:latin typeface="Times New Roman"/>
                <a:ea typeface="Times New Roman"/>
                <a:cs typeface="Times New Roman"/>
                <a:sym typeface="Times New Roman"/>
              </a:rPr>
              <a:t> ~65.9%</a:t>
            </a:r>
            <a:endParaRPr sz="2100">
              <a:solidFill>
                <a:schemeClr val="dk2"/>
              </a:solidFill>
              <a:latin typeface="Times New Roman"/>
              <a:ea typeface="Times New Roman"/>
              <a:cs typeface="Times New Roman"/>
              <a:sym typeface="Times New Roman"/>
            </a:endParaRPr>
          </a:p>
        </p:txBody>
      </p:sp>
      <p:pic>
        <p:nvPicPr>
          <p:cNvPr id="276" name="Google Shape;276;p47"/>
          <p:cNvPicPr preferRelativeResize="0"/>
          <p:nvPr/>
        </p:nvPicPr>
        <p:blipFill>
          <a:blip r:embed="rId3">
            <a:alphaModFix/>
          </a:blip>
          <a:stretch>
            <a:fillRect/>
          </a:stretch>
        </p:blipFill>
        <p:spPr>
          <a:xfrm>
            <a:off x="4998300" y="46800"/>
            <a:ext cx="4102726" cy="4427551"/>
          </a:xfrm>
          <a:prstGeom prst="rect">
            <a:avLst/>
          </a:prstGeom>
          <a:noFill/>
          <a:ln>
            <a:noFill/>
          </a:ln>
        </p:spPr>
      </p:pic>
      <p:pic>
        <p:nvPicPr>
          <p:cNvPr id="277" name="Google Shape;277;p47"/>
          <p:cNvPicPr preferRelativeResize="0"/>
          <p:nvPr/>
        </p:nvPicPr>
        <p:blipFill>
          <a:blip r:embed="rId4">
            <a:alphaModFix/>
          </a:blip>
          <a:stretch>
            <a:fillRect/>
          </a:stretch>
        </p:blipFill>
        <p:spPr>
          <a:xfrm>
            <a:off x="349900" y="1368275"/>
            <a:ext cx="4648398" cy="2756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3000"/>
              <a:buFont typeface="Saira Condensed SemiBold"/>
              <a:buNone/>
            </a:pPr>
            <a:r>
              <a:rPr lang="en"/>
              <a:t> Naïve Bayes</a:t>
            </a:r>
            <a:r>
              <a:rPr b="0" lang="en" sz="1500">
                <a:solidFill>
                  <a:srgbClr val="202124"/>
                </a:solidFill>
                <a:highlight>
                  <a:srgbClr val="FFFFFF"/>
                </a:highlight>
                <a:latin typeface="Roboto"/>
                <a:ea typeface="Roboto"/>
                <a:cs typeface="Roboto"/>
                <a:sym typeface="Roboto"/>
              </a:rPr>
              <a:t> </a:t>
            </a:r>
            <a:endParaRPr/>
          </a:p>
        </p:txBody>
      </p:sp>
      <p:sp>
        <p:nvSpPr>
          <p:cNvPr id="283" name="Google Shape;283;p4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48"/>
          <p:cNvSpPr txBox="1"/>
          <p:nvPr>
            <p:ph idx="2" type="body"/>
          </p:nvPr>
        </p:nvSpPr>
        <p:spPr>
          <a:xfrm>
            <a:off x="484775" y="824950"/>
            <a:ext cx="26883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~69.66%</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285" name="Google Shape;285;p48"/>
          <p:cNvPicPr preferRelativeResize="0"/>
          <p:nvPr/>
        </p:nvPicPr>
        <p:blipFill>
          <a:blip r:embed="rId3">
            <a:alphaModFix/>
          </a:blip>
          <a:stretch>
            <a:fillRect/>
          </a:stretch>
        </p:blipFill>
        <p:spPr>
          <a:xfrm>
            <a:off x="5977300" y="1418275"/>
            <a:ext cx="3014300" cy="3001675"/>
          </a:xfrm>
          <a:prstGeom prst="rect">
            <a:avLst/>
          </a:prstGeom>
          <a:noFill/>
          <a:ln>
            <a:noFill/>
          </a:ln>
        </p:spPr>
      </p:pic>
      <p:pic>
        <p:nvPicPr>
          <p:cNvPr id="286" name="Google Shape;286;p48"/>
          <p:cNvPicPr preferRelativeResize="0"/>
          <p:nvPr/>
        </p:nvPicPr>
        <p:blipFill>
          <a:blip r:embed="rId4">
            <a:alphaModFix/>
          </a:blip>
          <a:stretch>
            <a:fillRect/>
          </a:stretch>
        </p:blipFill>
        <p:spPr>
          <a:xfrm>
            <a:off x="355700" y="1239200"/>
            <a:ext cx="5434049" cy="2163275"/>
          </a:xfrm>
          <a:prstGeom prst="rect">
            <a:avLst/>
          </a:prstGeom>
          <a:noFill/>
          <a:ln>
            <a:noFill/>
          </a:ln>
        </p:spPr>
      </p:pic>
      <p:sp>
        <p:nvSpPr>
          <p:cNvPr id="287" name="Google Shape;287;p48"/>
          <p:cNvSpPr txBox="1"/>
          <p:nvPr>
            <p:ph idx="2" type="body"/>
          </p:nvPr>
        </p:nvSpPr>
        <p:spPr>
          <a:xfrm>
            <a:off x="484775" y="3644150"/>
            <a:ext cx="39291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Independent       F</a:t>
            </a:r>
            <a:r>
              <a:rPr lang="en" sz="1900">
                <a:solidFill>
                  <a:schemeClr val="dk2"/>
                </a:solidFill>
                <a:latin typeface="Times New Roman"/>
                <a:ea typeface="Times New Roman"/>
                <a:cs typeface="Times New Roman"/>
                <a:sym typeface="Times New Roman"/>
              </a:rPr>
              <a:t>ast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3000"/>
              <a:buFont typeface="Saira Condensed SemiBold"/>
              <a:buNone/>
            </a:pPr>
            <a:r>
              <a:rPr lang="en"/>
              <a:t>ANN</a:t>
            </a:r>
            <a:endParaRPr/>
          </a:p>
        </p:txBody>
      </p:sp>
      <p:sp>
        <p:nvSpPr>
          <p:cNvPr id="293" name="Google Shape;293;p4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49"/>
          <p:cNvSpPr txBox="1"/>
          <p:nvPr>
            <p:ph idx="2" type="body"/>
          </p:nvPr>
        </p:nvSpPr>
        <p:spPr>
          <a:xfrm>
            <a:off x="484775" y="824950"/>
            <a:ext cx="26883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~75.86%</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295" name="Google Shape;295;p49"/>
          <p:cNvPicPr preferRelativeResize="0"/>
          <p:nvPr/>
        </p:nvPicPr>
        <p:blipFill>
          <a:blip r:embed="rId3">
            <a:alphaModFix/>
          </a:blip>
          <a:stretch>
            <a:fillRect/>
          </a:stretch>
        </p:blipFill>
        <p:spPr>
          <a:xfrm>
            <a:off x="5461525" y="1088625"/>
            <a:ext cx="3263825" cy="3636575"/>
          </a:xfrm>
          <a:prstGeom prst="rect">
            <a:avLst/>
          </a:prstGeom>
          <a:noFill/>
          <a:ln>
            <a:noFill/>
          </a:ln>
        </p:spPr>
      </p:pic>
      <p:pic>
        <p:nvPicPr>
          <p:cNvPr id="296" name="Google Shape;296;p49"/>
          <p:cNvPicPr preferRelativeResize="0"/>
          <p:nvPr/>
        </p:nvPicPr>
        <p:blipFill>
          <a:blip r:embed="rId4">
            <a:alphaModFix/>
          </a:blip>
          <a:stretch>
            <a:fillRect/>
          </a:stretch>
        </p:blipFill>
        <p:spPr>
          <a:xfrm>
            <a:off x="324375" y="1317275"/>
            <a:ext cx="4679203" cy="323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6" y="-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SVM</a:t>
            </a:r>
            <a:endParaRPr/>
          </a:p>
        </p:txBody>
      </p:sp>
      <p:sp>
        <p:nvSpPr>
          <p:cNvPr id="302" name="Google Shape;302;p5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50"/>
          <p:cNvPicPr preferRelativeResize="0"/>
          <p:nvPr/>
        </p:nvPicPr>
        <p:blipFill>
          <a:blip r:embed="rId3">
            <a:alphaModFix/>
          </a:blip>
          <a:stretch>
            <a:fillRect/>
          </a:stretch>
        </p:blipFill>
        <p:spPr>
          <a:xfrm>
            <a:off x="5342697" y="-146025"/>
            <a:ext cx="3801304" cy="3207124"/>
          </a:xfrm>
          <a:prstGeom prst="rect">
            <a:avLst/>
          </a:prstGeom>
          <a:noFill/>
          <a:ln>
            <a:noFill/>
          </a:ln>
        </p:spPr>
      </p:pic>
      <p:pic>
        <p:nvPicPr>
          <p:cNvPr id="304" name="Google Shape;304;p50"/>
          <p:cNvPicPr preferRelativeResize="0"/>
          <p:nvPr/>
        </p:nvPicPr>
        <p:blipFill>
          <a:blip r:embed="rId4">
            <a:alphaModFix/>
          </a:blip>
          <a:stretch>
            <a:fillRect/>
          </a:stretch>
        </p:blipFill>
        <p:spPr>
          <a:xfrm>
            <a:off x="1578700" y="2"/>
            <a:ext cx="3345391" cy="2569024"/>
          </a:xfrm>
          <a:prstGeom prst="rect">
            <a:avLst/>
          </a:prstGeom>
          <a:noFill/>
          <a:ln>
            <a:noFill/>
          </a:ln>
        </p:spPr>
      </p:pic>
      <p:pic>
        <p:nvPicPr>
          <p:cNvPr id="305" name="Google Shape;305;p50"/>
          <p:cNvPicPr preferRelativeResize="0"/>
          <p:nvPr/>
        </p:nvPicPr>
        <p:blipFill>
          <a:blip r:embed="rId5">
            <a:alphaModFix/>
          </a:blip>
          <a:stretch>
            <a:fillRect/>
          </a:stretch>
        </p:blipFill>
        <p:spPr>
          <a:xfrm>
            <a:off x="0" y="2802112"/>
            <a:ext cx="3559950" cy="1793575"/>
          </a:xfrm>
          <a:prstGeom prst="rect">
            <a:avLst/>
          </a:prstGeom>
          <a:noFill/>
          <a:ln>
            <a:noFill/>
          </a:ln>
        </p:spPr>
      </p:pic>
      <p:pic>
        <p:nvPicPr>
          <p:cNvPr id="306" name="Google Shape;306;p50"/>
          <p:cNvPicPr preferRelativeResize="0"/>
          <p:nvPr/>
        </p:nvPicPr>
        <p:blipFill>
          <a:blip r:embed="rId6">
            <a:alphaModFix/>
          </a:blip>
          <a:stretch>
            <a:fillRect/>
          </a:stretch>
        </p:blipFill>
        <p:spPr>
          <a:xfrm>
            <a:off x="2823325" y="3375344"/>
            <a:ext cx="6266001" cy="9938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02719" y="7529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sz="2500">
                <a:latin typeface="Arial"/>
                <a:ea typeface="Arial"/>
                <a:cs typeface="Arial"/>
                <a:sym typeface="Arial"/>
              </a:rPr>
              <a:t>XGBOOST</a:t>
            </a:r>
            <a:endParaRPr sz="2500">
              <a:latin typeface="Arial"/>
              <a:ea typeface="Arial"/>
              <a:cs typeface="Arial"/>
              <a:sym typeface="Arial"/>
            </a:endParaRPr>
          </a:p>
        </p:txBody>
      </p:sp>
      <p:sp>
        <p:nvSpPr>
          <p:cNvPr id="312" name="Google Shape;312;p5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51"/>
          <p:cNvSpPr txBox="1"/>
          <p:nvPr/>
        </p:nvSpPr>
        <p:spPr>
          <a:xfrm>
            <a:off x="1024975" y="986800"/>
            <a:ext cx="24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IBM Plex Sans"/>
                <a:ea typeface="IBM Plex Sans"/>
                <a:cs typeface="IBM Plex Sans"/>
                <a:sym typeface="IBM Plex Sans"/>
              </a:rPr>
              <a:t>New Entrants</a:t>
            </a:r>
            <a:endParaRPr u="sng">
              <a:solidFill>
                <a:schemeClr val="lt1"/>
              </a:solidFill>
              <a:latin typeface="IBM Plex Sans"/>
              <a:ea typeface="IBM Plex Sans"/>
              <a:cs typeface="IBM Plex Sans"/>
              <a:sym typeface="IBM Plex Sans"/>
            </a:endParaRPr>
          </a:p>
        </p:txBody>
      </p:sp>
      <p:sp>
        <p:nvSpPr>
          <p:cNvPr id="314" name="Google Shape;314;p51"/>
          <p:cNvSpPr txBox="1"/>
          <p:nvPr/>
        </p:nvSpPr>
        <p:spPr>
          <a:xfrm>
            <a:off x="6501900" y="3445500"/>
            <a:ext cx="15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IBM Plex Sans"/>
                <a:ea typeface="IBM Plex Sans"/>
                <a:cs typeface="IBM Plex Sans"/>
                <a:sym typeface="IBM Plex Sans"/>
              </a:rPr>
              <a:t>Substitutes</a:t>
            </a:r>
            <a:endParaRPr u="sng">
              <a:solidFill>
                <a:schemeClr val="lt1"/>
              </a:solidFill>
              <a:latin typeface="IBM Plex Sans"/>
              <a:ea typeface="IBM Plex Sans"/>
              <a:cs typeface="IBM Plex Sans"/>
              <a:sym typeface="IBM Plex Sans"/>
            </a:endParaRPr>
          </a:p>
        </p:txBody>
      </p:sp>
      <p:pic>
        <p:nvPicPr>
          <p:cNvPr id="315" name="Google Shape;315;p51"/>
          <p:cNvPicPr preferRelativeResize="0"/>
          <p:nvPr/>
        </p:nvPicPr>
        <p:blipFill>
          <a:blip r:embed="rId3">
            <a:alphaModFix/>
          </a:blip>
          <a:stretch>
            <a:fillRect/>
          </a:stretch>
        </p:blipFill>
        <p:spPr>
          <a:xfrm>
            <a:off x="2234725" y="-153300"/>
            <a:ext cx="6052176" cy="1823200"/>
          </a:xfrm>
          <a:prstGeom prst="rect">
            <a:avLst/>
          </a:prstGeom>
          <a:noFill/>
          <a:ln>
            <a:noFill/>
          </a:ln>
        </p:spPr>
      </p:pic>
      <p:pic>
        <p:nvPicPr>
          <p:cNvPr id="316" name="Google Shape;316;p51"/>
          <p:cNvPicPr preferRelativeResize="0"/>
          <p:nvPr/>
        </p:nvPicPr>
        <p:blipFill>
          <a:blip r:embed="rId4">
            <a:alphaModFix/>
          </a:blip>
          <a:stretch>
            <a:fillRect/>
          </a:stretch>
        </p:blipFill>
        <p:spPr>
          <a:xfrm>
            <a:off x="3309344" y="1346739"/>
            <a:ext cx="4691228" cy="307122"/>
          </a:xfrm>
          <a:prstGeom prst="rect">
            <a:avLst/>
          </a:prstGeom>
          <a:noFill/>
          <a:ln>
            <a:noFill/>
          </a:ln>
        </p:spPr>
      </p:pic>
      <p:pic>
        <p:nvPicPr>
          <p:cNvPr id="317" name="Google Shape;317;p51"/>
          <p:cNvPicPr preferRelativeResize="0"/>
          <p:nvPr/>
        </p:nvPicPr>
        <p:blipFill>
          <a:blip r:embed="rId5">
            <a:alphaModFix/>
          </a:blip>
          <a:stretch>
            <a:fillRect/>
          </a:stretch>
        </p:blipFill>
        <p:spPr>
          <a:xfrm>
            <a:off x="4792925" y="1669900"/>
            <a:ext cx="4178699" cy="3480949"/>
          </a:xfrm>
          <a:prstGeom prst="rect">
            <a:avLst/>
          </a:prstGeom>
          <a:noFill/>
          <a:ln>
            <a:noFill/>
          </a:ln>
        </p:spPr>
      </p:pic>
      <p:pic>
        <p:nvPicPr>
          <p:cNvPr id="318" name="Google Shape;318;p51"/>
          <p:cNvPicPr preferRelativeResize="0"/>
          <p:nvPr/>
        </p:nvPicPr>
        <p:blipFill>
          <a:blip r:embed="rId6">
            <a:alphaModFix/>
          </a:blip>
          <a:stretch>
            <a:fillRect/>
          </a:stretch>
        </p:blipFill>
        <p:spPr>
          <a:xfrm>
            <a:off x="94571" y="2045050"/>
            <a:ext cx="4126425" cy="253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324" name="Google Shape;324;p52"/>
          <p:cNvGraphicFramePr/>
          <p:nvPr/>
        </p:nvGraphicFramePr>
        <p:xfrm>
          <a:off x="380888" y="645663"/>
          <a:ext cx="3000000" cy="3000000"/>
        </p:xfrm>
        <a:graphic>
          <a:graphicData uri="http://schemas.openxmlformats.org/drawingml/2006/table">
            <a:tbl>
              <a:tblPr>
                <a:noFill/>
                <a:tableStyleId>{A6133C3C-6D04-4971-86F3-64AFCEABDE59}</a:tableStyleId>
              </a:tblPr>
              <a:tblGrid>
                <a:gridCol w="2068500"/>
                <a:gridCol w="1922325"/>
                <a:gridCol w="2093625"/>
                <a:gridCol w="2040100"/>
              </a:tblGrid>
              <a:tr h="374475">
                <a:tc>
                  <a:txBody>
                    <a:bodyPr/>
                    <a:lstStyle/>
                    <a:p>
                      <a:pPr indent="0" lvl="0" marL="0" rtl="0" algn="l">
                        <a:spcBef>
                          <a:spcPts val="0"/>
                        </a:spcBef>
                        <a:spcAft>
                          <a:spcPts val="0"/>
                        </a:spcAft>
                        <a:buNone/>
                      </a:pPr>
                      <a:r>
                        <a:rPr b="1" lang="en" sz="1500">
                          <a:solidFill>
                            <a:schemeClr val="lt1"/>
                          </a:solidFill>
                        </a:rPr>
                        <a:t>Model</a:t>
                      </a:r>
                      <a:endParaRPr b="1" sz="1500">
                        <a:solidFill>
                          <a:schemeClr val="lt1"/>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A22335"/>
                    </a:solidFill>
                  </a:tcPr>
                </a:tc>
                <a:tc>
                  <a:txBody>
                    <a:bodyPr/>
                    <a:lstStyle/>
                    <a:p>
                      <a:pPr indent="0" lvl="0" marL="0" rtl="0" algn="l">
                        <a:spcBef>
                          <a:spcPts val="0"/>
                        </a:spcBef>
                        <a:spcAft>
                          <a:spcPts val="0"/>
                        </a:spcAft>
                        <a:buNone/>
                      </a:pPr>
                      <a:r>
                        <a:rPr lang="en"/>
                        <a:t>F1 SCORE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ERROR RATE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ACCURACY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0125">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0.5500382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26.</a:t>
                      </a:r>
                      <a:r>
                        <a:rPr lang="en"/>
                        <a:t>96</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73.0</a:t>
                      </a:r>
                      <a:r>
                        <a:rPr lang="en"/>
                        <a:t>4</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600">
                <a:tc>
                  <a:txBody>
                    <a:bodyPr/>
                    <a:lstStyle/>
                    <a:p>
                      <a:pPr indent="0" lvl="0" marL="0" rtl="0" algn="l">
                        <a:spcBef>
                          <a:spcPts val="0"/>
                        </a:spcBef>
                        <a:spcAft>
                          <a:spcPts val="0"/>
                        </a:spcAft>
                        <a:buNone/>
                      </a:pPr>
                      <a:r>
                        <a:rPr lang="en"/>
                        <a:t>XGBOOST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0.4560408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29.</a:t>
                      </a:r>
                      <a:r>
                        <a:rPr lang="en"/>
                        <a:t>26</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70.7</a:t>
                      </a:r>
                      <a:r>
                        <a:rPr lang="en"/>
                        <a:t>4</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600">
                <a:tc>
                  <a:txBody>
                    <a:bodyPr/>
                    <a:lstStyle/>
                    <a:p>
                      <a:pPr indent="0" lvl="0" marL="0" rtl="0" algn="l">
                        <a:spcBef>
                          <a:spcPts val="0"/>
                        </a:spcBef>
                        <a:spcAft>
                          <a:spcPts val="0"/>
                        </a:spcAft>
                        <a:buNone/>
                      </a:pPr>
                      <a:r>
                        <a:rPr lang="en"/>
                        <a:t>KNN</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
                        <a:t>0.4475277</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33.41%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66.59%</a:t>
                      </a:r>
                      <a:endParaRPr/>
                    </a:p>
                  </a:txBody>
                  <a:tcPr marT="91425" marB="91425" marR="91425" marL="91425">
                    <a:lnT cap="flat" cmpd="sng" w="9525">
                      <a:solidFill>
                        <a:srgbClr val="9E9E9E"/>
                      </a:solidFill>
                      <a:prstDash val="solid"/>
                      <a:round/>
                      <a:headEnd len="sm" w="sm" type="none"/>
                      <a:tailEnd len="sm" w="sm" type="none"/>
                    </a:lnT>
                  </a:tcPr>
                </a:tc>
              </a:tr>
              <a:tr h="360600">
                <a:tc>
                  <a:txBody>
                    <a:bodyPr/>
                    <a:lstStyle/>
                    <a:p>
                      <a:pPr indent="0" lvl="0" marL="0" rtl="0" algn="l">
                        <a:spcBef>
                          <a:spcPts val="0"/>
                        </a:spcBef>
                        <a:spcAft>
                          <a:spcPts val="0"/>
                        </a:spcAft>
                        <a:buNone/>
                      </a:pPr>
                      <a:r>
                        <a:rPr lang="en"/>
                        <a:t>CART Decision Tree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0.5044433</a:t>
                      </a:r>
                      <a:endParaRPr/>
                    </a:p>
                  </a:txBody>
                  <a:tcPr marT="91425" marB="91425" marR="91425" marL="91425"/>
                </a:tc>
                <a:tc>
                  <a:txBody>
                    <a:bodyPr/>
                    <a:lstStyle/>
                    <a:p>
                      <a:pPr indent="0" lvl="0" marL="0" rtl="0" algn="l">
                        <a:spcBef>
                          <a:spcPts val="0"/>
                        </a:spcBef>
                        <a:spcAft>
                          <a:spcPts val="0"/>
                        </a:spcAft>
                        <a:buNone/>
                      </a:pPr>
                      <a:r>
                        <a:rPr lang="en"/>
                        <a:t>28.9</a:t>
                      </a:r>
                      <a:r>
                        <a:rPr lang="en"/>
                        <a:t>2</a:t>
                      </a:r>
                      <a:r>
                        <a:rPr lang="en"/>
                        <a:t>%</a:t>
                      </a:r>
                      <a:endParaRPr/>
                    </a:p>
                  </a:txBody>
                  <a:tcPr marT="91425" marB="91425" marR="91425" marL="91425"/>
                </a:tc>
                <a:tc>
                  <a:txBody>
                    <a:bodyPr/>
                    <a:lstStyle/>
                    <a:p>
                      <a:pPr indent="0" lvl="0" marL="0" rtl="0" algn="l">
                        <a:spcBef>
                          <a:spcPts val="0"/>
                        </a:spcBef>
                        <a:spcAft>
                          <a:spcPts val="0"/>
                        </a:spcAft>
                        <a:buNone/>
                      </a:pPr>
                      <a:r>
                        <a:rPr lang="en"/>
                        <a:t>71.</a:t>
                      </a:r>
                      <a:r>
                        <a:rPr lang="en"/>
                        <a:t>08</a:t>
                      </a:r>
                      <a:r>
                        <a:rPr lang="en"/>
                        <a:t>%</a:t>
                      </a:r>
                      <a:endParaRPr/>
                    </a:p>
                  </a:txBody>
                  <a:tcPr marT="91425" marB="91425" marR="91425" marL="91425"/>
                </a:tc>
              </a:tr>
              <a:tr h="360600">
                <a:tc>
                  <a:txBody>
                    <a:bodyPr/>
                    <a:lstStyle/>
                    <a:p>
                      <a:pPr indent="0" lvl="0" marL="0" rtl="0" algn="l">
                        <a:lnSpc>
                          <a:spcPct val="90000"/>
                        </a:lnSpc>
                        <a:spcBef>
                          <a:spcPts val="0"/>
                        </a:spcBef>
                        <a:spcAft>
                          <a:spcPts val="0"/>
                        </a:spcAft>
                        <a:buClr>
                          <a:schemeClr val="dk1"/>
                        </a:buClr>
                        <a:buSzPts val="3000"/>
                        <a:buFont typeface="Saira Condensed SemiBold"/>
                        <a:buNone/>
                      </a:pPr>
                      <a:r>
                        <a:rPr lang="en"/>
                        <a:t>Naïve Bayes</a:t>
                      </a:r>
                      <a:r>
                        <a:rPr lang="en" sz="1500">
                          <a:solidFill>
                            <a:srgbClr val="202124"/>
                          </a:solidFill>
                          <a:highlight>
                            <a:schemeClr val="lt1"/>
                          </a:highlight>
                          <a:latin typeface="Roboto"/>
                          <a:ea typeface="Roboto"/>
                          <a:cs typeface="Roboto"/>
                          <a:sym typeface="Roboto"/>
                        </a:rPr>
                        <a:t> </a:t>
                      </a:r>
                      <a:endParaRPr/>
                    </a:p>
                  </a:txBody>
                  <a:tcPr marT="91425" marB="91425" marR="91425" marL="91425"/>
                </a:tc>
                <a:tc>
                  <a:txBody>
                    <a:bodyPr/>
                    <a:lstStyle/>
                    <a:p>
                      <a:pPr indent="0" lvl="0" marL="0" rtl="0" algn="l">
                        <a:spcBef>
                          <a:spcPts val="0"/>
                        </a:spcBef>
                        <a:spcAft>
                          <a:spcPts val="0"/>
                        </a:spcAft>
                        <a:buNone/>
                      </a:pPr>
                      <a:r>
                        <a:rPr lang="en"/>
                        <a:t>0.7726597</a:t>
                      </a:r>
                      <a:endParaRPr/>
                    </a:p>
                  </a:txBody>
                  <a:tcPr marT="91425" marB="91425" marR="91425" marL="91425"/>
                </a:tc>
                <a:tc>
                  <a:txBody>
                    <a:bodyPr/>
                    <a:lstStyle/>
                    <a:p>
                      <a:pPr indent="0" lvl="0" marL="0" rtl="0" algn="l">
                        <a:spcBef>
                          <a:spcPts val="0"/>
                        </a:spcBef>
                        <a:spcAft>
                          <a:spcPts val="0"/>
                        </a:spcAft>
                        <a:buNone/>
                      </a:pPr>
                      <a:r>
                        <a:rPr lang="en"/>
                        <a:t>30.34%</a:t>
                      </a:r>
                      <a:endParaRPr/>
                    </a:p>
                  </a:txBody>
                  <a:tcPr marT="91425" marB="91425" marR="91425" marL="91425"/>
                </a:tc>
                <a:tc>
                  <a:txBody>
                    <a:bodyPr/>
                    <a:lstStyle/>
                    <a:p>
                      <a:pPr indent="0" lvl="0" marL="0" rtl="0" algn="l">
                        <a:lnSpc>
                          <a:spcPct val="90000"/>
                        </a:lnSpc>
                        <a:spcBef>
                          <a:spcPts val="800"/>
                        </a:spcBef>
                        <a:spcAft>
                          <a:spcPts val="0"/>
                        </a:spcAft>
                        <a:buNone/>
                      </a:pPr>
                      <a:r>
                        <a:rPr lang="en"/>
                        <a:t>69.66%</a:t>
                      </a:r>
                      <a:endParaRPr/>
                    </a:p>
                  </a:txBody>
                  <a:tcPr marT="91425" marB="91425" marR="91425" marL="91425"/>
                </a:tc>
              </a:tr>
              <a:tr h="366950">
                <a:tc>
                  <a:txBody>
                    <a:bodyPr/>
                    <a:lstStyle/>
                    <a:p>
                      <a:pPr indent="0" lvl="0" marL="0" rtl="0" algn="l">
                        <a:spcBef>
                          <a:spcPts val="0"/>
                        </a:spcBef>
                        <a:spcAft>
                          <a:spcPts val="0"/>
                        </a:spcAft>
                        <a:buNone/>
                      </a:pPr>
                      <a:r>
                        <a:rPr lang="en"/>
                        <a:t>ANN</a:t>
                      </a:r>
                      <a:endParaRPr/>
                    </a:p>
                  </a:txBody>
                  <a:tcPr marT="91425" marB="91425" marR="91425" marL="91425"/>
                </a:tc>
                <a:tc>
                  <a:txBody>
                    <a:bodyPr/>
                    <a:lstStyle/>
                    <a:p>
                      <a:pPr indent="0" lvl="0" marL="0" rtl="0" algn="l">
                        <a:spcBef>
                          <a:spcPts val="0"/>
                        </a:spcBef>
                        <a:spcAft>
                          <a:spcPts val="0"/>
                        </a:spcAft>
                        <a:buNone/>
                      </a:pPr>
                      <a:r>
                        <a:rPr lang="en"/>
                        <a:t>0.8177839</a:t>
                      </a:r>
                      <a:endParaRPr/>
                    </a:p>
                  </a:txBody>
                  <a:tcPr marT="91425" marB="91425" marR="91425" marL="91425"/>
                </a:tc>
                <a:tc>
                  <a:txBody>
                    <a:bodyPr/>
                    <a:lstStyle/>
                    <a:p>
                      <a:pPr indent="0" lvl="0" marL="0" rtl="0" algn="l">
                        <a:spcBef>
                          <a:spcPts val="0"/>
                        </a:spcBef>
                        <a:spcAft>
                          <a:spcPts val="0"/>
                        </a:spcAft>
                        <a:buNone/>
                      </a:pPr>
                      <a:r>
                        <a:rPr lang="en"/>
                        <a:t>24.13%</a:t>
                      </a:r>
                      <a:endParaRPr/>
                    </a:p>
                  </a:txBody>
                  <a:tcPr marT="91425" marB="91425" marR="91425" marL="91425"/>
                </a:tc>
                <a:tc>
                  <a:txBody>
                    <a:bodyPr/>
                    <a:lstStyle/>
                    <a:p>
                      <a:pPr indent="0" lvl="0" marL="0" rtl="0" algn="l">
                        <a:spcBef>
                          <a:spcPts val="0"/>
                        </a:spcBef>
                        <a:spcAft>
                          <a:spcPts val="0"/>
                        </a:spcAft>
                        <a:buNone/>
                      </a:pPr>
                      <a:r>
                        <a:rPr lang="en"/>
                        <a:t>75.87%</a:t>
                      </a:r>
                      <a:endParaRPr/>
                    </a:p>
                  </a:txBody>
                  <a:tcPr marT="91425" marB="91425" marR="91425" marL="91425"/>
                </a:tc>
              </a:tr>
              <a:tr h="360600">
                <a:tc>
                  <a:txBody>
                    <a:bodyPr/>
                    <a:lstStyle/>
                    <a:p>
                      <a:pPr indent="0" lvl="0" marL="0" rtl="0" algn="l">
                        <a:spcBef>
                          <a:spcPts val="0"/>
                        </a:spcBef>
                        <a:spcAft>
                          <a:spcPts val="0"/>
                        </a:spcAft>
                        <a:buNone/>
                      </a:pPr>
                      <a:r>
                        <a:rPr lang="en"/>
                        <a:t>Random Forest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0.834577</a:t>
                      </a:r>
                      <a:endParaRPr/>
                    </a:p>
                  </a:txBody>
                  <a:tcPr marT="91425" marB="91425" marR="91425" marL="91425"/>
                </a:tc>
                <a:tc>
                  <a:txBody>
                    <a:bodyPr/>
                    <a:lstStyle/>
                    <a:p>
                      <a:pPr indent="0" lvl="0" marL="0" rtl="0" algn="l">
                        <a:spcBef>
                          <a:spcPts val="0"/>
                        </a:spcBef>
                        <a:spcAft>
                          <a:spcPts val="0"/>
                        </a:spcAft>
                        <a:buNone/>
                      </a:pPr>
                      <a:r>
                        <a:rPr lang="en"/>
                        <a:t>21.98%</a:t>
                      </a:r>
                      <a:endParaRPr/>
                    </a:p>
                  </a:txBody>
                  <a:tcPr marT="91425" marB="91425" marR="91425" marL="91425"/>
                </a:tc>
                <a:tc>
                  <a:txBody>
                    <a:bodyPr/>
                    <a:lstStyle/>
                    <a:p>
                      <a:pPr indent="0" lvl="0" marL="0" rtl="0" algn="l">
                        <a:spcBef>
                          <a:spcPts val="0"/>
                        </a:spcBef>
                        <a:spcAft>
                          <a:spcPts val="0"/>
                        </a:spcAft>
                        <a:buNone/>
                      </a:pPr>
                      <a:r>
                        <a:rPr lang="en"/>
                        <a:t>78.01%</a:t>
                      </a:r>
                      <a:endParaRPr/>
                    </a:p>
                  </a:txBody>
                  <a:tcPr marT="91425" marB="91425" marR="91425" marL="91425"/>
                </a:tc>
              </a:tr>
              <a:tr h="411500">
                <a:tc>
                  <a:txBody>
                    <a:bodyPr/>
                    <a:lstStyle/>
                    <a:p>
                      <a:pPr indent="0" lvl="0" marL="0" rtl="0" algn="l">
                        <a:spcBef>
                          <a:spcPts val="0"/>
                        </a:spcBef>
                        <a:spcAft>
                          <a:spcPts val="0"/>
                        </a:spcAft>
                        <a:buNone/>
                      </a:pPr>
                      <a:r>
                        <a:rPr lang="en"/>
                        <a:t>Logistic Regression</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 0.7098613</a:t>
                      </a:r>
                      <a:endParaRPr/>
                    </a:p>
                  </a:txBody>
                  <a:tcPr marT="91425" marB="91425" marR="91425" marL="91425"/>
                </a:tc>
                <a:tc>
                  <a:txBody>
                    <a:bodyPr/>
                    <a:lstStyle/>
                    <a:p>
                      <a:pPr indent="0" lvl="0" marL="0" rtl="0" algn="l">
                        <a:spcBef>
                          <a:spcPts val="0"/>
                        </a:spcBef>
                        <a:spcAft>
                          <a:spcPts val="0"/>
                        </a:spcAft>
                        <a:buNone/>
                      </a:pPr>
                      <a:r>
                        <a:rPr lang="en"/>
                        <a:t>34.05%</a:t>
                      </a:r>
                      <a:endParaRPr/>
                    </a:p>
                  </a:txBody>
                  <a:tcPr marT="91425" marB="91425" marR="91425" marL="91425"/>
                </a:tc>
                <a:tc>
                  <a:txBody>
                    <a:bodyPr/>
                    <a:lstStyle/>
                    <a:p>
                      <a:pPr indent="0" lvl="0" marL="0" rtl="0" algn="l">
                        <a:spcBef>
                          <a:spcPts val="0"/>
                        </a:spcBef>
                        <a:spcAft>
                          <a:spcPts val="0"/>
                        </a:spcAft>
                        <a:buNone/>
                      </a:pPr>
                      <a:r>
                        <a:rPr lang="en"/>
                        <a:t>65.95%</a:t>
                      </a:r>
                      <a:endParaRPr/>
                    </a:p>
                  </a:txBody>
                  <a:tcPr marT="91425" marB="91425" marR="91425" marL="91425"/>
                </a:tc>
              </a:tr>
            </a:tbl>
          </a:graphicData>
        </a:graphic>
      </p:graphicFrame>
      <p:sp>
        <p:nvSpPr>
          <p:cNvPr id="325" name="Google Shape;325;p52"/>
          <p:cNvSpPr txBox="1"/>
          <p:nvPr/>
        </p:nvSpPr>
        <p:spPr>
          <a:xfrm>
            <a:off x="327169" y="94570"/>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b="1" lang="en" sz="3000">
                <a:solidFill>
                  <a:srgbClr val="363D45"/>
                </a:solidFill>
                <a:latin typeface="Saira Condensed"/>
                <a:ea typeface="Saira Condensed"/>
                <a:cs typeface="Saira Condensed"/>
                <a:sym typeface="Saira Condensed"/>
              </a:rPr>
              <a:t>Results and Evaluation</a:t>
            </a:r>
            <a:endParaRPr b="1" sz="3000">
              <a:solidFill>
                <a:srgbClr val="363D45"/>
              </a:solidFill>
              <a:latin typeface="Saira Condensed"/>
              <a:ea typeface="Saira Condensed"/>
              <a:cs typeface="Saira Condensed"/>
              <a:sym typeface="Sai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i="0" lang="en">
                <a:latin typeface="Saira Condensed"/>
                <a:ea typeface="Saira Condensed"/>
                <a:cs typeface="Saira Condensed"/>
                <a:sym typeface="Saira Condensed"/>
              </a:rPr>
              <a:t>Conclusion</a:t>
            </a:r>
            <a:endParaRPr>
              <a:latin typeface="Saira Condensed"/>
              <a:ea typeface="Saira Condensed"/>
              <a:cs typeface="Saira Condensed"/>
              <a:sym typeface="Saira Condensed"/>
            </a:endParaRPr>
          </a:p>
        </p:txBody>
      </p:sp>
      <p:sp>
        <p:nvSpPr>
          <p:cNvPr id="331" name="Google Shape;331;p5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2" name="Google Shape;332;p53"/>
          <p:cNvSpPr txBox="1"/>
          <p:nvPr/>
        </p:nvSpPr>
        <p:spPr>
          <a:xfrm>
            <a:off x="383625" y="894925"/>
            <a:ext cx="7919100" cy="4086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Patient Survived_1_year  is most closely linked to prediction of </a:t>
            </a:r>
            <a:r>
              <a:rPr lang="en" sz="1600">
                <a:latin typeface="Times New Roman"/>
                <a:ea typeface="Times New Roman"/>
                <a:cs typeface="Times New Roman"/>
                <a:sym typeface="Times New Roman"/>
              </a:rPr>
              <a:t> patient </a:t>
            </a:r>
            <a:r>
              <a:rPr lang="en" sz="1600">
                <a:solidFill>
                  <a:srgbClr val="101214"/>
                </a:solidFill>
                <a:highlight>
                  <a:srgbClr val="FCFDFE"/>
                </a:highlight>
                <a:latin typeface="Times New Roman"/>
                <a:ea typeface="Times New Roman"/>
                <a:cs typeface="Times New Roman"/>
                <a:sym typeface="Times New Roman"/>
              </a:rPr>
              <a:t>survival after one year </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main attributes affecting whether a patient survives after one year are:Patient_Smoker,Number_of_previous_conditions,Patient_Age and E</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Random Forest method yielded the highest accuracy for the </a:t>
            </a:r>
            <a:r>
              <a:rPr lang="en" sz="1600">
                <a:latin typeface="Times New Roman"/>
                <a:ea typeface="Times New Roman"/>
                <a:cs typeface="Times New Roman"/>
                <a:sym typeface="Times New Roman"/>
              </a:rPr>
              <a:t>prediction of </a:t>
            </a:r>
            <a:r>
              <a:rPr lang="en" sz="1600">
                <a:latin typeface="Times New Roman"/>
                <a:ea typeface="Times New Roman"/>
                <a:cs typeface="Times New Roman"/>
                <a:sym typeface="Times New Roman"/>
              </a:rPr>
              <a:t>patient </a:t>
            </a:r>
            <a:r>
              <a:rPr lang="en" sz="1600">
                <a:solidFill>
                  <a:srgbClr val="101214"/>
                </a:solidFill>
                <a:highlight>
                  <a:srgbClr val="FCFDFE"/>
                </a:highlight>
                <a:latin typeface="Times New Roman"/>
                <a:ea typeface="Times New Roman"/>
                <a:cs typeface="Times New Roman"/>
                <a:sym typeface="Times New Roman"/>
              </a:rPr>
              <a:t>survival after one year </a:t>
            </a:r>
            <a:r>
              <a:rPr lang="en" sz="1600">
                <a:latin typeface="Times New Roman"/>
                <a:ea typeface="Times New Roman"/>
                <a:cs typeface="Times New Roman"/>
                <a:sym typeface="Times New Roman"/>
              </a:rPr>
              <a:t>followed closely by the ANN and SVM. This may relate to their ability to resist noises.</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Algorithms faster than others（Based on this database）:Logistic Regression, Naïve Bayes, CART Decision Tree, KNN and XGBoost.</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Group Members</a:t>
            </a:r>
            <a:endParaRPr/>
          </a:p>
        </p:txBody>
      </p:sp>
      <p:sp>
        <p:nvSpPr>
          <p:cNvPr id="194" name="Google Shape;194;p38"/>
          <p:cNvSpPr txBox="1"/>
          <p:nvPr>
            <p:ph idx="2" type="body"/>
          </p:nvPr>
        </p:nvSpPr>
        <p:spPr>
          <a:xfrm>
            <a:off x="2646650" y="3319175"/>
            <a:ext cx="1742100" cy="659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latin typeface="Times New Roman"/>
                <a:ea typeface="Times New Roman"/>
                <a:cs typeface="Times New Roman"/>
                <a:sym typeface="Times New Roman"/>
              </a:rPr>
              <a:t>Wencheng Qiu</a:t>
            </a:r>
            <a:endParaRPr>
              <a:latin typeface="Times New Roman"/>
              <a:ea typeface="Times New Roman"/>
              <a:cs typeface="Times New Roman"/>
              <a:sym typeface="Times New Roman"/>
            </a:endParaRPr>
          </a:p>
          <a:p>
            <a:pPr indent="0" lvl="0" marL="0" rtl="0" algn="ctr">
              <a:spcBef>
                <a:spcPts val="800"/>
              </a:spcBef>
              <a:spcAft>
                <a:spcPts val="0"/>
              </a:spcAft>
              <a:buNone/>
            </a:pPr>
            <a:r>
              <a:rPr lang="en">
                <a:latin typeface="Times New Roman"/>
                <a:ea typeface="Times New Roman"/>
                <a:cs typeface="Times New Roman"/>
                <a:sym typeface="Times New Roman"/>
              </a:rPr>
              <a:t>CWID: 20011469</a:t>
            </a:r>
            <a:endParaRPr>
              <a:latin typeface="Times New Roman"/>
              <a:ea typeface="Times New Roman"/>
              <a:cs typeface="Times New Roman"/>
              <a:sym typeface="Times New Roman"/>
            </a:endParaRPr>
          </a:p>
        </p:txBody>
      </p:sp>
      <p:pic>
        <p:nvPicPr>
          <p:cNvPr id="195" name="Google Shape;195;p38"/>
          <p:cNvPicPr preferRelativeResize="0"/>
          <p:nvPr/>
        </p:nvPicPr>
        <p:blipFill rotWithShape="1">
          <a:blip r:embed="rId3">
            <a:alphaModFix/>
          </a:blip>
          <a:srcRect b="0" l="10321" r="0" t="0"/>
          <a:stretch/>
        </p:blipFill>
        <p:spPr>
          <a:xfrm>
            <a:off x="2593725" y="1577175"/>
            <a:ext cx="1929451" cy="1624274"/>
          </a:xfrm>
          <a:prstGeom prst="rect">
            <a:avLst/>
          </a:prstGeom>
          <a:noFill/>
          <a:ln>
            <a:noFill/>
          </a:ln>
        </p:spPr>
      </p:pic>
      <p:sp>
        <p:nvSpPr>
          <p:cNvPr id="196" name="Google Shape;196;p38"/>
          <p:cNvSpPr txBox="1"/>
          <p:nvPr>
            <p:ph idx="2" type="body"/>
          </p:nvPr>
        </p:nvSpPr>
        <p:spPr>
          <a:xfrm>
            <a:off x="4572000" y="3319175"/>
            <a:ext cx="2271600" cy="659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latin typeface="Times New Roman"/>
                <a:ea typeface="Times New Roman"/>
                <a:cs typeface="Times New Roman"/>
                <a:sym typeface="Times New Roman"/>
              </a:rPr>
              <a:t>Zimeng</a:t>
            </a:r>
            <a:r>
              <a:rPr lang="en">
                <a:latin typeface="Times New Roman"/>
                <a:ea typeface="Times New Roman"/>
                <a:cs typeface="Times New Roman"/>
                <a:sym typeface="Times New Roman"/>
              </a:rPr>
              <a:t> Zhao</a:t>
            </a:r>
            <a:endParaRPr>
              <a:latin typeface="Times New Roman"/>
              <a:ea typeface="Times New Roman"/>
              <a:cs typeface="Times New Roman"/>
              <a:sym typeface="Times New Roman"/>
            </a:endParaRPr>
          </a:p>
          <a:p>
            <a:pPr indent="0" lvl="0" marL="0" rtl="0" algn="ctr">
              <a:spcBef>
                <a:spcPts val="800"/>
              </a:spcBef>
              <a:spcAft>
                <a:spcPts val="0"/>
              </a:spcAft>
              <a:buNone/>
            </a:pPr>
            <a:r>
              <a:rPr lang="en">
                <a:latin typeface="Times New Roman"/>
                <a:ea typeface="Times New Roman"/>
                <a:cs typeface="Times New Roman"/>
                <a:sym typeface="Times New Roman"/>
              </a:rPr>
              <a:t>CWID: 20012231</a:t>
            </a:r>
            <a:endParaRPr>
              <a:latin typeface="Times New Roman"/>
              <a:ea typeface="Times New Roman"/>
              <a:cs typeface="Times New Roman"/>
              <a:sym typeface="Times New Roman"/>
            </a:endParaRPr>
          </a:p>
        </p:txBody>
      </p:sp>
      <p:pic>
        <p:nvPicPr>
          <p:cNvPr id="197" name="Google Shape;197;p38"/>
          <p:cNvPicPr preferRelativeResize="0"/>
          <p:nvPr/>
        </p:nvPicPr>
        <p:blipFill>
          <a:blip r:embed="rId4">
            <a:alphaModFix/>
          </a:blip>
          <a:stretch>
            <a:fillRect/>
          </a:stretch>
        </p:blipFill>
        <p:spPr>
          <a:xfrm>
            <a:off x="4620800" y="1577175"/>
            <a:ext cx="2055250" cy="1624273"/>
          </a:xfrm>
          <a:prstGeom prst="rect">
            <a:avLst/>
          </a:prstGeom>
          <a:noFill/>
          <a:ln>
            <a:noFill/>
          </a:ln>
        </p:spPr>
      </p:pic>
      <p:pic>
        <p:nvPicPr>
          <p:cNvPr id="198" name="Google Shape;198;p38"/>
          <p:cNvPicPr preferRelativeResize="0"/>
          <p:nvPr/>
        </p:nvPicPr>
        <p:blipFill>
          <a:blip r:embed="rId5">
            <a:alphaModFix/>
          </a:blip>
          <a:stretch>
            <a:fillRect/>
          </a:stretch>
        </p:blipFill>
        <p:spPr>
          <a:xfrm>
            <a:off x="366275" y="1577175"/>
            <a:ext cx="2129825" cy="1624276"/>
          </a:xfrm>
          <a:prstGeom prst="rect">
            <a:avLst/>
          </a:prstGeom>
          <a:noFill/>
          <a:ln>
            <a:noFill/>
          </a:ln>
        </p:spPr>
      </p:pic>
      <p:sp>
        <p:nvSpPr>
          <p:cNvPr id="199" name="Google Shape;199;p38"/>
          <p:cNvSpPr txBox="1"/>
          <p:nvPr/>
        </p:nvSpPr>
        <p:spPr>
          <a:xfrm>
            <a:off x="623325" y="3405925"/>
            <a:ext cx="12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a:ea typeface="IBM Plex Sans"/>
              <a:cs typeface="IBM Plex Sans"/>
              <a:sym typeface="IBM Plex Sans"/>
            </a:endParaRPr>
          </a:p>
        </p:txBody>
      </p:sp>
      <p:sp>
        <p:nvSpPr>
          <p:cNvPr id="200" name="Google Shape;200;p38"/>
          <p:cNvSpPr txBox="1"/>
          <p:nvPr>
            <p:ph idx="2" type="body"/>
          </p:nvPr>
        </p:nvSpPr>
        <p:spPr>
          <a:xfrm>
            <a:off x="513050" y="3319175"/>
            <a:ext cx="1742100" cy="659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latin typeface="Times New Roman"/>
                <a:ea typeface="Times New Roman"/>
                <a:cs typeface="Times New Roman"/>
                <a:sym typeface="Times New Roman"/>
              </a:rPr>
              <a:t>Ruobing Liu</a:t>
            </a:r>
            <a:endParaRPr>
              <a:latin typeface="Times New Roman"/>
              <a:ea typeface="Times New Roman"/>
              <a:cs typeface="Times New Roman"/>
              <a:sym typeface="Times New Roman"/>
            </a:endParaRPr>
          </a:p>
          <a:p>
            <a:pPr indent="0" lvl="0" marL="0" rtl="0" algn="ctr">
              <a:spcBef>
                <a:spcPts val="800"/>
              </a:spcBef>
              <a:spcAft>
                <a:spcPts val="0"/>
              </a:spcAft>
              <a:buNone/>
            </a:pPr>
            <a:r>
              <a:rPr lang="en">
                <a:latin typeface="Times New Roman"/>
                <a:ea typeface="Times New Roman"/>
                <a:cs typeface="Times New Roman"/>
                <a:sym typeface="Times New Roman"/>
              </a:rPr>
              <a:t>CWID: 20012779</a:t>
            </a:r>
            <a:endParaRPr>
              <a:latin typeface="Times New Roman"/>
              <a:ea typeface="Times New Roman"/>
              <a:cs typeface="Times New Roman"/>
              <a:sym typeface="Times New Roman"/>
            </a:endParaRPr>
          </a:p>
        </p:txBody>
      </p:sp>
      <p:sp>
        <p:nvSpPr>
          <p:cNvPr id="201" name="Google Shape;201;p38"/>
          <p:cNvSpPr txBox="1"/>
          <p:nvPr>
            <p:ph idx="2" type="body"/>
          </p:nvPr>
        </p:nvSpPr>
        <p:spPr>
          <a:xfrm>
            <a:off x="6913850" y="3319175"/>
            <a:ext cx="1742100" cy="659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latin typeface="Times New Roman"/>
                <a:ea typeface="Times New Roman"/>
                <a:cs typeface="Times New Roman"/>
                <a:sym typeface="Times New Roman"/>
              </a:rPr>
              <a:t>Jiayin Huang</a:t>
            </a:r>
            <a:endParaRPr>
              <a:latin typeface="Times New Roman"/>
              <a:ea typeface="Times New Roman"/>
              <a:cs typeface="Times New Roman"/>
              <a:sym typeface="Times New Roman"/>
            </a:endParaRPr>
          </a:p>
          <a:p>
            <a:pPr indent="0" lvl="0" marL="0" rtl="0" algn="ctr">
              <a:spcBef>
                <a:spcPts val="800"/>
              </a:spcBef>
              <a:spcAft>
                <a:spcPts val="0"/>
              </a:spcAft>
              <a:buNone/>
            </a:pPr>
            <a:r>
              <a:rPr lang="en">
                <a:latin typeface="Times New Roman"/>
                <a:ea typeface="Times New Roman"/>
                <a:cs typeface="Times New Roman"/>
                <a:sym typeface="Times New Roman"/>
              </a:rPr>
              <a:t>CWID: 10477088</a:t>
            </a:r>
            <a:endParaRPr>
              <a:latin typeface="Times New Roman"/>
              <a:ea typeface="Times New Roman"/>
              <a:cs typeface="Times New Roman"/>
              <a:sym typeface="Times New Roman"/>
            </a:endParaRPr>
          </a:p>
        </p:txBody>
      </p:sp>
      <p:pic>
        <p:nvPicPr>
          <p:cNvPr id="202" name="Google Shape;202;p38"/>
          <p:cNvPicPr preferRelativeResize="0"/>
          <p:nvPr/>
        </p:nvPicPr>
        <p:blipFill>
          <a:blip r:embed="rId6">
            <a:alphaModFix/>
          </a:blip>
          <a:stretch>
            <a:fillRect/>
          </a:stretch>
        </p:blipFill>
        <p:spPr>
          <a:xfrm>
            <a:off x="6913850" y="1559625"/>
            <a:ext cx="1518086" cy="1659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508294" y="221870"/>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Saira Condensed SemiBold"/>
              <a:buNone/>
            </a:pPr>
            <a:r>
              <a:rPr lang="en"/>
              <a:t>PROBLEM STATEMENT &amp; OBJECTIVE</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08" name="Google Shape;208;p39"/>
          <p:cNvSpPr txBox="1"/>
          <p:nvPr>
            <p:ph idx="2" type="body"/>
          </p:nvPr>
        </p:nvSpPr>
        <p:spPr>
          <a:xfrm>
            <a:off x="284650" y="843575"/>
            <a:ext cx="8542800" cy="2751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b="1" lang="en" sz="1700">
                <a:solidFill>
                  <a:srgbClr val="000000"/>
                </a:solidFill>
                <a:latin typeface="Times New Roman"/>
                <a:ea typeface="Times New Roman"/>
                <a:cs typeface="Times New Roman"/>
                <a:sym typeface="Times New Roman"/>
              </a:rPr>
              <a:t>  Problem Statement</a:t>
            </a:r>
            <a:r>
              <a:rPr b="1" lang="en" sz="1700">
                <a:solidFill>
                  <a:srgbClr val="000000"/>
                </a:solidFill>
                <a:latin typeface="Times New Roman"/>
                <a:ea typeface="Times New Roman"/>
                <a:cs typeface="Times New Roman"/>
                <a:sym typeface="Times New Roman"/>
              </a:rPr>
              <a:t>:</a:t>
            </a:r>
            <a:endParaRPr b="1" sz="1700">
              <a:solidFill>
                <a:srgbClr val="000000"/>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highlight>
                  <a:srgbClr val="FCFDFE"/>
                </a:highlight>
                <a:latin typeface="Times New Roman"/>
                <a:ea typeface="Times New Roman"/>
                <a:cs typeface="Times New Roman"/>
                <a:sym typeface="Times New Roman"/>
              </a:rPr>
              <a:t>A hospital in New Jersey has been trying to improve its care conditions by looking at the historic survival of the patients. There are many factors that can affect a patient's survival, such as age, </a:t>
            </a:r>
            <a:r>
              <a:rPr lang="en" sz="1500">
                <a:highlight>
                  <a:schemeClr val="lt1"/>
                </a:highlight>
                <a:latin typeface="Times New Roman"/>
                <a:ea typeface="Times New Roman"/>
                <a:cs typeface="Times New Roman"/>
                <a:sym typeface="Times New Roman"/>
              </a:rPr>
              <a:t>Treated_with_drugs, mental health,Residence, life style, etc.</a:t>
            </a:r>
            <a:endParaRPr sz="1500">
              <a:highlight>
                <a:schemeClr val="lt1"/>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101214"/>
              </a:buClr>
              <a:buSzPts val="1500"/>
              <a:buFont typeface="Times New Roman"/>
              <a:buChar char="▪"/>
            </a:pPr>
            <a:r>
              <a:rPr lang="en" sz="1500">
                <a:solidFill>
                  <a:srgbClr val="101214"/>
                </a:solidFill>
                <a:latin typeface="Times New Roman"/>
                <a:ea typeface="Times New Roman"/>
                <a:cs typeface="Times New Roman"/>
                <a:sym typeface="Times New Roman"/>
              </a:rPr>
              <a:t>The accurately predicting patient survival can aid in treatment decisions, personalized therapy, and the management of patient expectations. Therefore, develop accurate models for predicting patient survival can significantly impact patient care and ultimately lead to better clinical outcomes.</a:t>
            </a:r>
            <a:endParaRPr sz="1500">
              <a:solidFill>
                <a:srgbClr val="101214"/>
              </a:solidFill>
              <a:highlight>
                <a:srgbClr val="FCFDF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SzPts val="1400"/>
              <a:buNone/>
            </a:pPr>
            <a:r>
              <a:t/>
            </a:r>
            <a:endParaRPr sz="1200"/>
          </a:p>
        </p:txBody>
      </p:sp>
      <p:sp>
        <p:nvSpPr>
          <p:cNvPr id="209" name="Google Shape;209;p39"/>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9"/>
          <p:cNvSpPr txBox="1"/>
          <p:nvPr/>
        </p:nvSpPr>
        <p:spPr>
          <a:xfrm>
            <a:off x="393525" y="3371550"/>
            <a:ext cx="8695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Objective:</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solidFill>
                  <a:srgbClr val="101214"/>
                </a:solidFill>
                <a:highlight>
                  <a:srgbClr val="FCFDFE"/>
                </a:highlight>
                <a:latin typeface="Times New Roman"/>
                <a:ea typeface="Times New Roman"/>
                <a:cs typeface="Times New Roman"/>
                <a:sym typeface="Times New Roman"/>
              </a:rPr>
              <a:t>Understand the predictor variables which have a larger influence on patient survival across the board.</a:t>
            </a:r>
            <a:endParaRPr sz="1500">
              <a:solidFill>
                <a:srgbClr val="101214"/>
              </a:solidFill>
              <a:highlight>
                <a:srgbClr val="FCFDFE"/>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solidFill>
                  <a:srgbClr val="101214"/>
                </a:solidFill>
                <a:highlight>
                  <a:srgbClr val="FCFDFE"/>
                </a:highlight>
                <a:latin typeface="Times New Roman"/>
                <a:ea typeface="Times New Roman"/>
                <a:cs typeface="Times New Roman"/>
                <a:sym typeface="Times New Roman"/>
              </a:rPr>
              <a:t>Predict the Patient's survival after One Year of Treatment, based on different predictor variables.</a:t>
            </a:r>
            <a:endParaRPr sz="1500">
              <a:solidFill>
                <a:srgbClr val="101214"/>
              </a:solidFill>
              <a:highlight>
                <a:srgbClr val="FCFDFE"/>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7796" y="238525"/>
            <a:ext cx="30483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DATASET:</a:t>
            </a:r>
            <a:endParaRPr/>
          </a:p>
        </p:txBody>
      </p:sp>
      <p:sp>
        <p:nvSpPr>
          <p:cNvPr id="216" name="Google Shape;216;p40"/>
          <p:cNvSpPr txBox="1"/>
          <p:nvPr>
            <p:ph idx="2" type="body"/>
          </p:nvPr>
        </p:nvSpPr>
        <p:spPr>
          <a:xfrm>
            <a:off x="4000625" y="741525"/>
            <a:ext cx="5013900" cy="40842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t/>
            </a:r>
            <a:endParaRPr/>
          </a:p>
          <a:p>
            <a:pPr indent="-311150" lvl="0" marL="457200" rtl="0" algn="l">
              <a:lnSpc>
                <a:spcPct val="150000"/>
              </a:lnSpc>
              <a:spcBef>
                <a:spcPts val="150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ID_Patient_Care_Situation: Care situation of a patient during treatment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Diagnosed_Condition: The diagnosed condition of the patient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ID_Patient: Patient identifier number</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Treatment_with_drugs: Class of drugs used during treatment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Survived_1_year: If the patient survived after one year (0 means did not survive; 1 means survived)</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Patient_Age: Age of the patient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Patient_Body_Mass_Index: A calculated value based on the patient’s weight, height, etc.</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Patient_Smoker: If the patient was a smoker or not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Patient_Rural_Urban: If the patient stayed in Rural or Urban part of the country</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highlight>
                  <a:srgbClr val="FFFFFF"/>
                </a:highlight>
                <a:latin typeface="Times New Roman"/>
                <a:ea typeface="Times New Roman"/>
                <a:cs typeface="Times New Roman"/>
                <a:sym typeface="Times New Roman"/>
              </a:rPr>
              <a:t>Previous_Condition: Condition of the patient before the start of the treatment. (A B C D E)</a:t>
            </a:r>
            <a:endParaRPr sz="5200"/>
          </a:p>
        </p:txBody>
      </p:sp>
      <p:sp>
        <p:nvSpPr>
          <p:cNvPr id="217" name="Google Shape;217;p40"/>
          <p:cNvSpPr txBox="1"/>
          <p:nvPr/>
        </p:nvSpPr>
        <p:spPr>
          <a:xfrm>
            <a:off x="188325" y="946500"/>
            <a:ext cx="3601500" cy="41970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Cleaned data : remove the blanks and normalize the variables.</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80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The dataset comprises 16 features in the form of columns (plus one tag for prediction). We use PCA and correlation for feature reduction.</a:t>
            </a:r>
            <a:endParaRPr sz="1600">
              <a:solidFill>
                <a:schemeClr val="accent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Training data: 15 columns and 15,294 training rows of data. </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Test data: 15 columns and 6,555 rows.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IBM Plex Sans"/>
              <a:ea typeface="IBM Plex Sans"/>
              <a:cs typeface="IBM Plex Sans"/>
              <a:sym typeface="IBM Plex Sans"/>
            </a:endParaRPr>
          </a:p>
        </p:txBody>
      </p:sp>
      <p:sp>
        <p:nvSpPr>
          <p:cNvPr id="218" name="Google Shape;218;p40"/>
          <p:cNvSpPr txBox="1"/>
          <p:nvPr/>
        </p:nvSpPr>
        <p:spPr>
          <a:xfrm>
            <a:off x="4107725" y="469875"/>
            <a:ext cx="29424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500">
                <a:solidFill>
                  <a:schemeClr val="dk1"/>
                </a:solidFill>
                <a:latin typeface="Times New Roman"/>
                <a:ea typeface="Times New Roman"/>
                <a:cs typeface="Times New Roman"/>
                <a:sym typeface="Times New Roman"/>
              </a:rPr>
              <a:t>Dataset Variables Attributes: </a:t>
            </a:r>
            <a:endParaRPr b="1" sz="1500">
              <a:latin typeface="Times New Roman"/>
              <a:ea typeface="Times New Roman"/>
              <a:cs typeface="Times New Roman"/>
              <a:sym typeface="Times New Roman"/>
            </a:endParaRPr>
          </a:p>
        </p:txBody>
      </p:sp>
      <p:pic>
        <p:nvPicPr>
          <p:cNvPr id="219" name="Google Shape;219;p40"/>
          <p:cNvPicPr preferRelativeResize="0"/>
          <p:nvPr/>
        </p:nvPicPr>
        <p:blipFill>
          <a:blip r:embed="rId3">
            <a:alphaModFix/>
          </a:blip>
          <a:stretch>
            <a:fillRect/>
          </a:stretch>
        </p:blipFill>
        <p:spPr>
          <a:xfrm>
            <a:off x="2061432" y="277587"/>
            <a:ext cx="1822675" cy="47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390619" y="238545"/>
            <a:ext cx="8031900" cy="5511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CLASSIFICATION TECHNIQUES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5" name="Google Shape;225;p41"/>
          <p:cNvSpPr txBox="1"/>
          <p:nvPr>
            <p:ph idx="1" type="body"/>
          </p:nvPr>
        </p:nvSpPr>
        <p:spPr>
          <a:xfrm>
            <a:off x="390625" y="844329"/>
            <a:ext cx="8031900" cy="37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2100">
                <a:solidFill>
                  <a:schemeClr val="dk2"/>
                </a:solidFill>
                <a:latin typeface="Times New Roman"/>
                <a:ea typeface="Times New Roman"/>
                <a:cs typeface="Times New Roman"/>
                <a:sym typeface="Times New Roman"/>
              </a:rPr>
              <a:t>Methods</a:t>
            </a:r>
            <a:endParaRPr b="1" sz="2100">
              <a:solidFill>
                <a:schemeClr val="dk2"/>
              </a:solidFill>
              <a:latin typeface="Times New Roman"/>
              <a:ea typeface="Times New Roman"/>
              <a:cs typeface="Times New Roman"/>
              <a:sym typeface="Times New Roman"/>
            </a:endParaRPr>
          </a:p>
        </p:txBody>
      </p:sp>
      <p:sp>
        <p:nvSpPr>
          <p:cNvPr id="226" name="Google Shape;226;p41"/>
          <p:cNvSpPr txBox="1"/>
          <p:nvPr>
            <p:ph idx="2" type="body"/>
          </p:nvPr>
        </p:nvSpPr>
        <p:spPr>
          <a:xfrm>
            <a:off x="2161300" y="1413750"/>
            <a:ext cx="6261300" cy="3211800"/>
          </a:xfrm>
          <a:prstGeom prst="rect">
            <a:avLst/>
          </a:prstGeom>
        </p:spPr>
        <p:txBody>
          <a:bodyPr anchorCtr="0" anchor="t" bIns="34275" lIns="68575" spcFirstLastPara="1" rIns="68575" wrap="square" tIns="34275">
            <a:noAutofit/>
          </a:bodyPr>
          <a:lstStyle/>
          <a:p>
            <a:pPr indent="-338455" lvl="0" marL="457200" rtl="0" algn="l">
              <a:lnSpc>
                <a:spcPct val="150000"/>
              </a:lnSpc>
              <a:spcBef>
                <a:spcPts val="800"/>
              </a:spcBef>
              <a:spcAft>
                <a:spcPts val="0"/>
              </a:spcAft>
              <a:buSzPts val="1730"/>
              <a:buFont typeface="Times New Roman"/>
              <a:buChar char="❖"/>
            </a:pPr>
            <a:r>
              <a:rPr lang="en" sz="1729">
                <a:latin typeface="Times New Roman"/>
                <a:ea typeface="Times New Roman"/>
                <a:cs typeface="Times New Roman"/>
                <a:sym typeface="Times New Roman"/>
              </a:rPr>
              <a:t>KNN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Naive Bayes</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CART Decision Tree</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Random Forest</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Logistic Regression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ANN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SVM</a:t>
            </a:r>
            <a:endParaRPr sz="1729">
              <a:latin typeface="Times New Roman"/>
              <a:ea typeface="Times New Roman"/>
              <a:cs typeface="Times New Roman"/>
              <a:sym typeface="Times New Roman"/>
            </a:endParaRPr>
          </a:p>
          <a:p>
            <a:pPr indent="-357505" lvl="0" marL="457200" rtl="0" algn="l">
              <a:lnSpc>
                <a:spcPct val="100000"/>
              </a:lnSpc>
              <a:spcBef>
                <a:spcPts val="0"/>
              </a:spcBef>
              <a:spcAft>
                <a:spcPts val="0"/>
              </a:spcAft>
              <a:buSzPts val="2030"/>
              <a:buFont typeface="Times New Roman"/>
              <a:buChar char="❖"/>
            </a:pPr>
            <a:r>
              <a:rPr lang="en" sz="1700">
                <a:solidFill>
                  <a:srgbClr val="000000"/>
                </a:solidFill>
                <a:latin typeface="Times New Roman"/>
                <a:ea typeface="Times New Roman"/>
                <a:cs typeface="Times New Roman"/>
                <a:sym typeface="Times New Roman"/>
              </a:rPr>
              <a:t>XGBOOST</a:t>
            </a:r>
            <a:endParaRPr sz="2029">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54875" y="123400"/>
            <a:ext cx="3811800" cy="512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PCA </a:t>
            </a:r>
            <a:endParaRPr/>
          </a:p>
        </p:txBody>
      </p:sp>
      <p:sp>
        <p:nvSpPr>
          <p:cNvPr id="232" name="Google Shape;232;p4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42"/>
          <p:cNvPicPr preferRelativeResize="0"/>
          <p:nvPr/>
        </p:nvPicPr>
        <p:blipFill>
          <a:blip r:embed="rId3">
            <a:alphaModFix/>
          </a:blip>
          <a:stretch>
            <a:fillRect/>
          </a:stretch>
        </p:blipFill>
        <p:spPr>
          <a:xfrm>
            <a:off x="5114175" y="0"/>
            <a:ext cx="3975150" cy="5143499"/>
          </a:xfrm>
          <a:prstGeom prst="rect">
            <a:avLst/>
          </a:prstGeom>
          <a:noFill/>
          <a:ln>
            <a:noFill/>
          </a:ln>
        </p:spPr>
      </p:pic>
      <p:pic>
        <p:nvPicPr>
          <p:cNvPr id="234" name="Google Shape;234;p42"/>
          <p:cNvPicPr preferRelativeResize="0"/>
          <p:nvPr/>
        </p:nvPicPr>
        <p:blipFill>
          <a:blip r:embed="rId4">
            <a:alphaModFix/>
          </a:blip>
          <a:stretch>
            <a:fillRect/>
          </a:stretch>
        </p:blipFill>
        <p:spPr>
          <a:xfrm>
            <a:off x="276325" y="635500"/>
            <a:ext cx="4648007" cy="4208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377644" y="196345"/>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
              <a:t>VARIABLE </a:t>
            </a:r>
            <a:r>
              <a:rPr lang="en"/>
              <a:t> CORRELATION </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40" name="Google Shape;240;p4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43"/>
          <p:cNvPicPr preferRelativeResize="0"/>
          <p:nvPr/>
        </p:nvPicPr>
        <p:blipFill>
          <a:blip r:embed="rId3">
            <a:alphaModFix/>
          </a:blip>
          <a:stretch>
            <a:fillRect/>
          </a:stretch>
        </p:blipFill>
        <p:spPr>
          <a:xfrm>
            <a:off x="307050" y="747450"/>
            <a:ext cx="4176725" cy="3936750"/>
          </a:xfrm>
          <a:prstGeom prst="rect">
            <a:avLst/>
          </a:prstGeom>
          <a:noFill/>
          <a:ln>
            <a:noFill/>
          </a:ln>
        </p:spPr>
      </p:pic>
      <p:pic>
        <p:nvPicPr>
          <p:cNvPr id="242" name="Google Shape;242;p43"/>
          <p:cNvPicPr preferRelativeResize="0"/>
          <p:nvPr/>
        </p:nvPicPr>
        <p:blipFill>
          <a:blip r:embed="rId4">
            <a:alphaModFix/>
          </a:blip>
          <a:stretch>
            <a:fillRect/>
          </a:stretch>
        </p:blipFill>
        <p:spPr>
          <a:xfrm>
            <a:off x="4677050" y="782146"/>
            <a:ext cx="4329900" cy="38907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362348" y="97300"/>
            <a:ext cx="4917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KNN METHOD</a:t>
            </a:r>
            <a:endParaRPr/>
          </a:p>
        </p:txBody>
      </p:sp>
      <p:sp>
        <p:nvSpPr>
          <p:cNvPr id="248" name="Google Shape;248;p44"/>
          <p:cNvSpPr txBox="1"/>
          <p:nvPr>
            <p:ph idx="2" type="body"/>
          </p:nvPr>
        </p:nvSpPr>
        <p:spPr>
          <a:xfrm>
            <a:off x="362351" y="648400"/>
            <a:ext cx="2998800" cy="551100"/>
          </a:xfrm>
          <a:prstGeom prst="rect">
            <a:avLst/>
          </a:prstGeom>
          <a:noFill/>
          <a:ln>
            <a:noFill/>
          </a:ln>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~66.59%</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249" name="Google Shape;249;p4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44"/>
          <p:cNvPicPr preferRelativeResize="0"/>
          <p:nvPr/>
        </p:nvPicPr>
        <p:blipFill>
          <a:blip r:embed="rId3">
            <a:alphaModFix/>
          </a:blip>
          <a:stretch>
            <a:fillRect/>
          </a:stretch>
        </p:blipFill>
        <p:spPr>
          <a:xfrm>
            <a:off x="4869942" y="766100"/>
            <a:ext cx="4104933" cy="4059226"/>
          </a:xfrm>
          <a:prstGeom prst="rect">
            <a:avLst/>
          </a:prstGeom>
          <a:noFill/>
          <a:ln>
            <a:noFill/>
          </a:ln>
        </p:spPr>
      </p:pic>
      <p:pic>
        <p:nvPicPr>
          <p:cNvPr id="251" name="Google Shape;251;p44"/>
          <p:cNvPicPr preferRelativeResize="0"/>
          <p:nvPr/>
        </p:nvPicPr>
        <p:blipFill>
          <a:blip r:embed="rId4">
            <a:alphaModFix/>
          </a:blip>
          <a:stretch>
            <a:fillRect/>
          </a:stretch>
        </p:blipFill>
        <p:spPr>
          <a:xfrm>
            <a:off x="475400" y="1047525"/>
            <a:ext cx="4326776" cy="1942051"/>
          </a:xfrm>
          <a:prstGeom prst="rect">
            <a:avLst/>
          </a:prstGeom>
          <a:noFill/>
          <a:ln>
            <a:noFill/>
          </a:ln>
        </p:spPr>
      </p:pic>
      <p:pic>
        <p:nvPicPr>
          <p:cNvPr id="252" name="Google Shape;252;p44"/>
          <p:cNvPicPr preferRelativeResize="0"/>
          <p:nvPr/>
        </p:nvPicPr>
        <p:blipFill>
          <a:blip r:embed="rId5">
            <a:alphaModFix/>
          </a:blip>
          <a:stretch>
            <a:fillRect/>
          </a:stretch>
        </p:blipFill>
        <p:spPr>
          <a:xfrm>
            <a:off x="475400" y="3132401"/>
            <a:ext cx="2561087" cy="1849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04794" y="214995"/>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
              <a:t>CART DECISION TREE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58" name="Google Shape;258;p45"/>
          <p:cNvSpPr txBox="1"/>
          <p:nvPr>
            <p:ph idx="2" type="body"/>
          </p:nvPr>
        </p:nvSpPr>
        <p:spPr>
          <a:xfrm>
            <a:off x="355325" y="814414"/>
            <a:ext cx="3599400" cy="537900"/>
          </a:xfrm>
          <a:prstGeom prst="rect">
            <a:avLst/>
          </a:prstGeom>
          <a:noFill/>
          <a:ln>
            <a:noFill/>
          </a:ln>
        </p:spPr>
        <p:txBody>
          <a:bodyPr anchorCtr="0" anchor="t" bIns="34275" lIns="68575" spcFirstLastPara="1" rIns="68575" wrap="square" tIns="34275">
            <a:normAutofit fontScale="85000" lnSpcReduction="20000"/>
          </a:bodyPr>
          <a:lstStyle/>
          <a:p>
            <a:pPr indent="0" lvl="0" marL="88900" rtl="0" algn="l">
              <a:lnSpc>
                <a:spcPct val="90000"/>
              </a:lnSpc>
              <a:spcBef>
                <a:spcPts val="0"/>
              </a:spcBef>
              <a:spcAft>
                <a:spcPts val="0"/>
              </a:spcAft>
              <a:buNone/>
            </a:pPr>
            <a:r>
              <a:rPr lang="en" sz="2133">
                <a:solidFill>
                  <a:schemeClr val="dk2"/>
                </a:solidFill>
                <a:latin typeface="Times New Roman"/>
                <a:ea typeface="Times New Roman"/>
                <a:cs typeface="Times New Roman"/>
                <a:sym typeface="Times New Roman"/>
              </a:rPr>
              <a:t>Accuracy: ~71.1%</a:t>
            </a:r>
            <a:endParaRPr sz="2133">
              <a:solidFill>
                <a:schemeClr val="dk2"/>
              </a:solidFill>
              <a:latin typeface="Times New Roman"/>
              <a:ea typeface="Times New Roman"/>
              <a:cs typeface="Times New Roman"/>
              <a:sym typeface="Times New Roman"/>
            </a:endParaRPr>
          </a:p>
          <a:p>
            <a:pPr indent="-88900" lvl="0" marL="177800" rtl="0" algn="l">
              <a:lnSpc>
                <a:spcPct val="90000"/>
              </a:lnSpc>
              <a:spcBef>
                <a:spcPts val="0"/>
              </a:spcBef>
              <a:spcAft>
                <a:spcPts val="0"/>
              </a:spcAft>
              <a:buNone/>
            </a:pPr>
            <a:r>
              <a:t/>
            </a:r>
            <a:endParaRPr/>
          </a:p>
          <a:p>
            <a:pPr indent="-88900" lvl="0" marL="177800" rtl="0" algn="l">
              <a:lnSpc>
                <a:spcPct val="90000"/>
              </a:lnSpc>
              <a:spcBef>
                <a:spcPts val="0"/>
              </a:spcBef>
              <a:spcAft>
                <a:spcPts val="0"/>
              </a:spcAft>
              <a:buSzPct val="100000"/>
              <a:buNone/>
            </a:pPr>
            <a:r>
              <a:t/>
            </a:r>
            <a:endParaRPr/>
          </a:p>
        </p:txBody>
      </p:sp>
      <p:sp>
        <p:nvSpPr>
          <p:cNvPr id="259" name="Google Shape;259;p4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45"/>
          <p:cNvPicPr preferRelativeResize="0"/>
          <p:nvPr/>
        </p:nvPicPr>
        <p:blipFill>
          <a:blip r:embed="rId3">
            <a:alphaModFix/>
          </a:blip>
          <a:stretch>
            <a:fillRect/>
          </a:stretch>
        </p:blipFill>
        <p:spPr>
          <a:xfrm>
            <a:off x="4817500" y="516775"/>
            <a:ext cx="4244749" cy="4013751"/>
          </a:xfrm>
          <a:prstGeom prst="rect">
            <a:avLst/>
          </a:prstGeom>
          <a:noFill/>
          <a:ln>
            <a:noFill/>
          </a:ln>
        </p:spPr>
      </p:pic>
      <p:pic>
        <p:nvPicPr>
          <p:cNvPr id="261" name="Google Shape;261;p45"/>
          <p:cNvPicPr preferRelativeResize="0"/>
          <p:nvPr/>
        </p:nvPicPr>
        <p:blipFill rotWithShape="1">
          <a:blip r:embed="rId4">
            <a:alphaModFix/>
          </a:blip>
          <a:srcRect b="0" l="0" r="0" t="0"/>
          <a:stretch/>
        </p:blipFill>
        <p:spPr>
          <a:xfrm>
            <a:off x="355325" y="1400639"/>
            <a:ext cx="4512699" cy="29636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